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4"/>
  </p:notesMasterIdLst>
  <p:sldIdLst>
    <p:sldId id="256" r:id="rId3"/>
    <p:sldId id="257" r:id="rId4"/>
    <p:sldId id="258" r:id="rId5"/>
    <p:sldId id="265" r:id="rId6"/>
    <p:sldId id="259" r:id="rId7"/>
    <p:sldId id="260" r:id="rId8"/>
    <p:sldId id="269" r:id="rId9"/>
    <p:sldId id="270" r:id="rId10"/>
    <p:sldId id="273" r:id="rId11"/>
    <p:sldId id="272" r:id="rId12"/>
    <p:sldId id="274" r:id="rId13"/>
  </p:sldIdLst>
  <p:sldSz cx="18288000" cy="10287000"/>
  <p:notesSz cx="6858000" cy="9144000"/>
  <p:embeddedFontLst>
    <p:embeddedFont>
      <p:font typeface="Century Gothic" panose="020B0502020202020204" pitchFamily="34" charset="0"/>
      <p:regular r:id="rId15"/>
      <p:bold r:id="rId16"/>
      <p:italic r:id="rId17"/>
      <p:boldItalic r:id="rId18"/>
    </p:embeddedFont>
    <p:embeddedFont>
      <p:font typeface="Helios" panose="020B0604020202020204" charset="0"/>
      <p:regular r:id="rId19"/>
    </p:embeddedFont>
    <p:embeddedFont>
      <p:font typeface="Helios Bold" panose="020B0604020202020204" charset="0"/>
      <p:regular r:id="rId20"/>
    </p:embeddedFont>
    <p:embeddedFont>
      <p:font typeface="Klein" panose="020B0604020202020204" charset="0"/>
      <p:regular r:id="rId21"/>
    </p:embeddedFont>
    <p:embeddedFont>
      <p:font typeface="Klein Bold" panose="020B0604020202020204" charset="0"/>
      <p:regular r:id="rId22"/>
    </p:embeddedFont>
    <p:embeddedFont>
      <p:font typeface="Telegraf" panose="020B0604020202020204" charset="0"/>
      <p:regular r:id="rId23"/>
    </p:embeddedFont>
    <p:embeddedFont>
      <p:font typeface="Wingdings 3" panose="05040102010807070707" pitchFamily="18" charset="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13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0F677-D575-42CB-A193-7F9E15EC4FA7}" type="datetimeFigureOut">
              <a:rPr lang="en-IN" smtClean="0"/>
              <a:t>31-07-2024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98366-7348-42B8-A93B-F295F17B88DC}" type="slidenum">
              <a:rPr lang="en-IN" smtClean="0"/>
              <a:t>‹#›</a:t>
            </a:fld>
            <a:endParaRPr lang="en-IN"/>
          </a:p>
        </p:txBody>
      </p:sp>
    </p:spTree>
    <p:extLst>
      <p:ext uri="{BB962C8B-B14F-4D97-AF65-F5344CB8AC3E}">
        <p14:creationId xmlns:p14="http://schemas.microsoft.com/office/powerpoint/2010/main" val="130977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698366-7348-42B8-A93B-F295F17B88DC}" type="slidenum">
              <a:rPr lang="en-IN" smtClean="0"/>
              <a:t>8</a:t>
            </a:fld>
            <a:endParaRPr lang="en-IN"/>
          </a:p>
        </p:txBody>
      </p:sp>
    </p:spTree>
    <p:extLst>
      <p:ext uri="{BB962C8B-B14F-4D97-AF65-F5344CB8AC3E}">
        <p14:creationId xmlns:p14="http://schemas.microsoft.com/office/powerpoint/2010/main" val="46340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698366-7348-42B8-A93B-F295F17B88DC}" type="slidenum">
              <a:rPr lang="en-IN" smtClean="0"/>
              <a:t>10</a:t>
            </a:fld>
            <a:endParaRPr lang="en-IN"/>
          </a:p>
        </p:txBody>
      </p:sp>
    </p:spTree>
    <p:extLst>
      <p:ext uri="{BB962C8B-B14F-4D97-AF65-F5344CB8AC3E}">
        <p14:creationId xmlns:p14="http://schemas.microsoft.com/office/powerpoint/2010/main" val="95667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1304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4657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8233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1255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3210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8861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6075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2608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6432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3143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406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193213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8037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2715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3956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98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520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7/31/2024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974637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6.png"/><Relationship Id="rId18" Type="http://schemas.openxmlformats.org/officeDocument/2006/relationships/image" Target="../media/image46.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29.sv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8.png"/><Relationship Id="rId5" Type="http://schemas.openxmlformats.org/officeDocument/2006/relationships/image" Target="../media/image37.png"/><Relationship Id="rId15" Type="http://schemas.openxmlformats.org/officeDocument/2006/relationships/image" Target="../media/image43.png"/><Relationship Id="rId10" Type="http://schemas.openxmlformats.org/officeDocument/2006/relationships/image" Target="../media/image42.svg"/><Relationship Id="rId19" Type="http://schemas.openxmlformats.org/officeDocument/2006/relationships/image" Target="../media/image47.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27.sv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5837"/>
            <a:ext cx="4702618" cy="618185"/>
            <a:chOff x="0" y="0"/>
            <a:chExt cx="6270157" cy="824246"/>
          </a:xfrm>
        </p:grpSpPr>
        <p:sp>
          <p:nvSpPr>
            <p:cNvPr id="4" name="Freeform 4"/>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19714" y="116233"/>
              <a:ext cx="5150443" cy="534630"/>
            </a:xfrm>
            <a:prstGeom prst="rect">
              <a:avLst/>
            </a:prstGeom>
          </p:spPr>
          <p:txBody>
            <a:bodyPr lIns="0" tIns="0" rIns="0" bIns="0" rtlCol="0" anchor="t">
              <a:spAutoFit/>
            </a:bodyPr>
            <a:lstStyle/>
            <a:p>
              <a:pPr algn="l">
                <a:lnSpc>
                  <a:spcPts val="3361"/>
                </a:lnSpc>
                <a:spcBef>
                  <a:spcPct val="0"/>
                </a:spcBef>
              </a:pPr>
              <a:r>
                <a:rPr lang="en-US" sz="2401">
                  <a:solidFill>
                    <a:srgbClr val="F4F4F4"/>
                  </a:solidFill>
                  <a:latin typeface="Helios"/>
                  <a:ea typeface="Helios"/>
                  <a:cs typeface="Helios"/>
                  <a:sym typeface="Helios"/>
                </a:rPr>
                <a:t>ADD COMPANY NAME</a:t>
              </a:r>
            </a:p>
          </p:txBody>
        </p:sp>
      </p:gr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144000" y="2962881"/>
            <a:ext cx="8115300" cy="4361239"/>
            <a:chOff x="0" y="0"/>
            <a:chExt cx="10820400" cy="5814985"/>
          </a:xfrm>
        </p:grpSpPr>
        <p:sp>
          <p:nvSpPr>
            <p:cNvPr id="9" name="TextBox 9"/>
            <p:cNvSpPr txBox="1"/>
            <p:nvPr/>
          </p:nvSpPr>
          <p:spPr>
            <a:xfrm>
              <a:off x="0" y="0"/>
              <a:ext cx="10820400" cy="4924425"/>
            </a:xfrm>
            <a:prstGeom prst="rect">
              <a:avLst/>
            </a:prstGeom>
          </p:spPr>
          <p:txBody>
            <a:bodyPr lIns="0" tIns="0" rIns="0" bIns="0" rtlCol="0" anchor="t">
              <a:spAutoFit/>
            </a:bodyPr>
            <a:lstStyle/>
            <a:p>
              <a:pPr algn="l"/>
              <a:r>
                <a:rPr lang="en-US" sz="8000" b="1" i="0" dirty="0">
                  <a:solidFill>
                    <a:srgbClr val="2A2E3A"/>
                  </a:solidFill>
                  <a:effectLst/>
                </a:rPr>
                <a:t>Condition Based Maintenance of T-72 Army Tanks</a:t>
              </a:r>
              <a:endParaRPr lang="en-US" sz="9600" dirty="0">
                <a:solidFill>
                  <a:srgbClr val="718BAB"/>
                </a:solidFill>
                <a:latin typeface="Klein Bold"/>
                <a:ea typeface="Klein Bold"/>
                <a:cs typeface="Klein Bold"/>
                <a:sym typeface="Klein Bold"/>
              </a:endParaRPr>
            </a:p>
          </p:txBody>
        </p:sp>
        <p:sp>
          <p:nvSpPr>
            <p:cNvPr id="10" name="TextBox 10"/>
            <p:cNvSpPr txBox="1"/>
            <p:nvPr/>
          </p:nvSpPr>
          <p:spPr>
            <a:xfrm>
              <a:off x="0" y="5097858"/>
              <a:ext cx="10498974" cy="717127"/>
            </a:xfrm>
            <a:prstGeom prst="rect">
              <a:avLst/>
            </a:prstGeom>
          </p:spPr>
          <p:txBody>
            <a:bodyPr lIns="0" tIns="0" rIns="0" bIns="0" rtlCol="0" anchor="t">
              <a:spAutoFit/>
            </a:bodyPr>
            <a:lstStyle/>
            <a:p>
              <a:pPr algn="l">
                <a:lnSpc>
                  <a:spcPts val="4479"/>
                </a:lnSpc>
              </a:pPr>
              <a:r>
                <a:rPr lang="en-US" sz="3199">
                  <a:solidFill>
                    <a:srgbClr val="2A2E3A"/>
                  </a:solidFill>
                  <a:latin typeface="Helios"/>
                  <a:ea typeface="Helios"/>
                  <a:cs typeface="Helios"/>
                  <a:sym typeface="Helios"/>
                </a:rPr>
                <a:t>Write company name here</a:t>
              </a:r>
            </a:p>
          </p:txBody>
        </p:sp>
      </p:grpSp>
      <p:grpSp>
        <p:nvGrpSpPr>
          <p:cNvPr id="11" name="Group 11"/>
          <p:cNvGrpSpPr/>
          <p:nvPr/>
        </p:nvGrpSpPr>
        <p:grpSpPr>
          <a:xfrm>
            <a:off x="9144000" y="8769858"/>
            <a:ext cx="3666277" cy="488442"/>
            <a:chOff x="0" y="0"/>
            <a:chExt cx="4888369" cy="651256"/>
          </a:xfrm>
        </p:grpSpPr>
        <p:grpSp>
          <p:nvGrpSpPr>
            <p:cNvPr id="12" name="Group 12"/>
            <p:cNvGrpSpPr/>
            <p:nvPr/>
          </p:nvGrpSpPr>
          <p:grpSpPr>
            <a:xfrm>
              <a:off x="803485" y="0"/>
              <a:ext cx="4084884" cy="594902"/>
              <a:chOff x="0" y="0"/>
              <a:chExt cx="806891" cy="117512"/>
            </a:xfrm>
          </p:grpSpPr>
          <p:sp>
            <p:nvSpPr>
              <p:cNvPr id="13" name="Freeform 13"/>
              <p:cNvSpPr/>
              <p:nvPr/>
            </p:nvSpPr>
            <p:spPr>
              <a:xfrm>
                <a:off x="0" y="0"/>
                <a:ext cx="806891" cy="117512"/>
              </a:xfrm>
              <a:custGeom>
                <a:avLst/>
                <a:gdLst/>
                <a:ahLst/>
                <a:cxnLst/>
                <a:rect l="l" t="t" r="r" b="b"/>
                <a:pathLst>
                  <a:path w="806891" h="117512">
                    <a:moveTo>
                      <a:pt x="58756" y="0"/>
                    </a:moveTo>
                    <a:lnTo>
                      <a:pt x="748135" y="0"/>
                    </a:lnTo>
                    <a:cubicBezTo>
                      <a:pt x="780585" y="0"/>
                      <a:pt x="806891" y="26306"/>
                      <a:pt x="806891" y="58756"/>
                    </a:cubicBezTo>
                    <a:lnTo>
                      <a:pt x="806891" y="58756"/>
                    </a:lnTo>
                    <a:cubicBezTo>
                      <a:pt x="806891" y="91206"/>
                      <a:pt x="780585" y="117512"/>
                      <a:pt x="748135" y="117512"/>
                    </a:cubicBezTo>
                    <a:lnTo>
                      <a:pt x="58756" y="117512"/>
                    </a:lnTo>
                    <a:cubicBezTo>
                      <a:pt x="26306" y="117512"/>
                      <a:pt x="0" y="91206"/>
                      <a:pt x="0" y="58756"/>
                    </a:cubicBezTo>
                    <a:lnTo>
                      <a:pt x="0" y="58756"/>
                    </a:lnTo>
                    <a:cubicBezTo>
                      <a:pt x="0" y="26306"/>
                      <a:pt x="26306" y="0"/>
                      <a:pt x="58756" y="0"/>
                    </a:cubicBezTo>
                    <a:close/>
                  </a:path>
                </a:pathLst>
              </a:custGeom>
              <a:solidFill>
                <a:srgbClr val="F4F4F4"/>
              </a:solidFill>
              <a:ln cap="rnd">
                <a:noFill/>
                <a:prstDash val="solid"/>
                <a:round/>
              </a:ln>
            </p:spPr>
          </p:sp>
          <p:sp>
            <p:nvSpPr>
              <p:cNvPr id="14" name="TextBox 14"/>
              <p:cNvSpPr txBox="1"/>
              <p:nvPr/>
            </p:nvSpPr>
            <p:spPr>
              <a:xfrm>
                <a:off x="0" y="-47625"/>
                <a:ext cx="806891" cy="165137"/>
              </a:xfrm>
              <a:prstGeom prst="rect">
                <a:avLst/>
              </a:prstGeom>
            </p:spPr>
            <p:txBody>
              <a:bodyPr lIns="127000" tIns="127000" rIns="127000" bIns="127000" rtlCol="0" anchor="ctr"/>
              <a:lstStyle/>
              <a:p>
                <a:pPr algn="ctr">
                  <a:lnSpc>
                    <a:spcPts val="2100"/>
                  </a:lnSpc>
                </a:pPr>
                <a:r>
                  <a:rPr lang="en-US" sz="1500">
                    <a:solidFill>
                      <a:srgbClr val="2A2E3A"/>
                    </a:solidFill>
                    <a:latin typeface="Telegraf"/>
                    <a:ea typeface="Telegraf"/>
                    <a:cs typeface="Telegraf"/>
                    <a:sym typeface="Telegraf"/>
                  </a:rPr>
                  <a:t>Information available in audio.</a:t>
                </a:r>
              </a:p>
            </p:txBody>
          </p:sp>
        </p:grpSp>
        <p:grpSp>
          <p:nvGrpSpPr>
            <p:cNvPr id="15" name="Group 15"/>
            <p:cNvGrpSpPr/>
            <p:nvPr/>
          </p:nvGrpSpPr>
          <p:grpSpPr>
            <a:xfrm>
              <a:off x="0" y="0"/>
              <a:ext cx="651256" cy="65125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sp>
          <p:sp>
            <p:nvSpPr>
              <p:cNvPr id="17" name="TextBox 17"/>
              <p:cNvSpPr txBox="1"/>
              <p:nvPr/>
            </p:nvSpPr>
            <p:spPr>
              <a:xfrm>
                <a:off x="76200" y="47625"/>
                <a:ext cx="660400" cy="688975"/>
              </a:xfrm>
              <a:prstGeom prst="rect">
                <a:avLst/>
              </a:prstGeom>
            </p:spPr>
            <p:txBody>
              <a:bodyPr lIns="28893" tIns="28893" rIns="28893" bIns="28893" rtlCol="0" anchor="ctr"/>
              <a:lstStyle/>
              <a:p>
                <a:pPr algn="ctr">
                  <a:lnSpc>
                    <a:spcPts val="2067"/>
                  </a:lnSpc>
                </a:pPr>
                <a:endParaRPr/>
              </a:p>
            </p:txBody>
          </p:sp>
        </p:grpSp>
        <p:sp>
          <p:nvSpPr>
            <p:cNvPr id="18" name="Freeform 18"/>
            <p:cNvSpPr/>
            <p:nvPr/>
          </p:nvSpPr>
          <p:spPr>
            <a:xfrm>
              <a:off x="192570" y="192570"/>
              <a:ext cx="266117" cy="266117"/>
            </a:xfrm>
            <a:custGeom>
              <a:avLst/>
              <a:gdLst/>
              <a:ahLst/>
              <a:cxnLst/>
              <a:rect l="l" t="t" r="r" b="b"/>
              <a:pathLst>
                <a:path w="266117" h="266117">
                  <a:moveTo>
                    <a:pt x="0" y="0"/>
                  </a:moveTo>
                  <a:lnTo>
                    <a:pt x="266116" y="0"/>
                  </a:lnTo>
                  <a:lnTo>
                    <a:pt x="266116" y="266116"/>
                  </a:lnTo>
                  <a:lnTo>
                    <a:pt x="0" y="266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20" name="Picture 19">
            <a:extLst>
              <a:ext uri="{FF2B5EF4-FFF2-40B4-BE49-F238E27FC236}">
                <a16:creationId xmlns:a16="http://schemas.microsoft.com/office/drawing/2014/main" id="{CF2E901C-4527-5168-7EB3-9D7FB95FF4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89" y="-15977"/>
            <a:ext cx="18285714" cy="1028571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07533" y="732120"/>
            <a:ext cx="8534399" cy="7155221"/>
            <a:chOff x="-5505954" y="-377238"/>
            <a:chExt cx="11379198" cy="9540292"/>
          </a:xfrm>
        </p:grpSpPr>
        <p:sp>
          <p:nvSpPr>
            <p:cNvPr id="3" name="TextBox 3"/>
            <p:cNvSpPr txBox="1"/>
            <p:nvPr/>
          </p:nvSpPr>
          <p:spPr>
            <a:xfrm>
              <a:off x="-5505954" y="-377238"/>
              <a:ext cx="11379198" cy="4637936"/>
            </a:xfrm>
            <a:prstGeom prst="rect">
              <a:avLst/>
            </a:prstGeom>
          </p:spPr>
          <p:txBody>
            <a:bodyPr wrap="square" lIns="0" tIns="0" rIns="0" bIns="0" rtlCol="0" anchor="t">
              <a:spAutoFit/>
            </a:bodyPr>
            <a:lstStyle/>
            <a:p>
              <a:pPr algn="ctr">
                <a:lnSpc>
                  <a:spcPts val="9099"/>
                </a:lnSpc>
              </a:pPr>
              <a:r>
                <a:rPr lang="en-US" sz="6999" dirty="0">
                  <a:solidFill>
                    <a:srgbClr val="2A2E3A"/>
                  </a:solidFill>
                  <a:latin typeface="Klein Bold"/>
                  <a:ea typeface="Klein Bold"/>
                  <a:cs typeface="Klein Bold"/>
                  <a:sym typeface="Klein Bold"/>
                </a:rPr>
                <a:t>Model Deployment in </a:t>
              </a:r>
              <a:r>
                <a:rPr lang="en-US" sz="6999" dirty="0" err="1">
                  <a:solidFill>
                    <a:srgbClr val="2A2E3A"/>
                  </a:solidFill>
                  <a:latin typeface="Klein Bold"/>
                  <a:ea typeface="Klein Bold"/>
                  <a:cs typeface="Klein Bold"/>
                  <a:sym typeface="Klein Bold"/>
                </a:rPr>
                <a:t>Streamlit</a:t>
              </a:r>
              <a:endParaRPr lang="en-US" sz="6999" dirty="0">
                <a:solidFill>
                  <a:srgbClr val="718BAB"/>
                </a:solidFill>
                <a:latin typeface="Klein Bold"/>
                <a:ea typeface="Klein Bold"/>
                <a:cs typeface="Klein Bold"/>
                <a:sym typeface="Klein Bold"/>
              </a:endParaRPr>
            </a:p>
          </p:txBody>
        </p:sp>
        <p:sp>
          <p:nvSpPr>
            <p:cNvPr id="4" name="TextBox 4"/>
            <p:cNvSpPr txBox="1"/>
            <p:nvPr/>
          </p:nvSpPr>
          <p:spPr>
            <a:xfrm>
              <a:off x="-3298541" y="5525991"/>
              <a:ext cx="7670611" cy="3637063"/>
            </a:xfrm>
            <a:prstGeom prst="rect">
              <a:avLst/>
            </a:prstGeom>
          </p:spPr>
          <p:txBody>
            <a:bodyPr wrap="square" lIns="0" tIns="0" rIns="0" bIns="0" rtlCol="0" anchor="t">
              <a:spAutoFit/>
            </a:bodyPr>
            <a:lstStyle/>
            <a:p>
              <a:pPr marL="0" lvl="0" indent="0" algn="ctr">
                <a:lnSpc>
                  <a:spcPts val="3639"/>
                </a:lnSpc>
                <a:spcBef>
                  <a:spcPct val="0"/>
                </a:spcBef>
              </a:pPr>
              <a:r>
                <a:rPr lang="en-US" sz="2599" u="none" dirty="0">
                  <a:solidFill>
                    <a:schemeClr val="bg1"/>
                  </a:solidFill>
                  <a:highlight>
                    <a:srgbClr val="FFFF00"/>
                  </a:highlight>
                  <a:latin typeface="Helios"/>
                  <a:ea typeface="Helios"/>
                  <a:cs typeface="Helios"/>
                  <a:sym typeface="Helios"/>
                </a:rPr>
                <a:t>The classification model is deployed on a web server of </a:t>
              </a:r>
              <a:r>
                <a:rPr lang="en-US" sz="2599" b="1" u="none" dirty="0" err="1">
                  <a:solidFill>
                    <a:schemeClr val="bg1"/>
                  </a:solidFill>
                  <a:highlight>
                    <a:srgbClr val="FFFF00"/>
                  </a:highlight>
                  <a:latin typeface="Helios"/>
                  <a:ea typeface="Helios"/>
                  <a:cs typeface="Helios"/>
                  <a:sym typeface="Helios"/>
                </a:rPr>
                <a:t>streamlit</a:t>
              </a:r>
              <a:r>
                <a:rPr lang="en-US" sz="2599" u="none" dirty="0">
                  <a:solidFill>
                    <a:schemeClr val="bg1"/>
                  </a:solidFill>
                  <a:highlight>
                    <a:srgbClr val="FFFF00"/>
                  </a:highlight>
                  <a:latin typeface="Helios"/>
                  <a:ea typeface="Helios"/>
                  <a:cs typeface="Helios"/>
                  <a:sym typeface="Helios"/>
                </a:rPr>
                <a:t>, where after proper filling of column’s datapoints, the app will in which band the Tank comes &amp; whether it needs immediate servicing or not.</a:t>
              </a:r>
            </a:p>
          </p:txBody>
        </p:sp>
      </p:grpSp>
      <p:sp>
        <p:nvSpPr>
          <p:cNvPr id="6" name="Freeform 6"/>
          <p:cNvSpPr/>
          <p:nvPr/>
        </p:nvSpPr>
        <p:spPr>
          <a:xfrm>
            <a:off x="3948701" y="7621165"/>
            <a:ext cx="1514833" cy="1225638"/>
          </a:xfrm>
          <a:custGeom>
            <a:avLst/>
            <a:gdLst/>
            <a:ahLst/>
            <a:cxnLst/>
            <a:rect l="l" t="t" r="r" b="b"/>
            <a:pathLst>
              <a:path w="1514833" h="1225638">
                <a:moveTo>
                  <a:pt x="0" y="0"/>
                </a:moveTo>
                <a:lnTo>
                  <a:pt x="1514834" y="0"/>
                </a:lnTo>
                <a:lnTo>
                  <a:pt x="1514834" y="1225638"/>
                </a:lnTo>
                <a:lnTo>
                  <a:pt x="0" y="1225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89061" y="7610012"/>
            <a:ext cx="1292597" cy="1247944"/>
          </a:xfrm>
          <a:custGeom>
            <a:avLst/>
            <a:gdLst/>
            <a:ahLst/>
            <a:cxnLst/>
            <a:rect l="l" t="t" r="r" b="b"/>
            <a:pathLst>
              <a:path w="1292597" h="1247944">
                <a:moveTo>
                  <a:pt x="0" y="0"/>
                </a:moveTo>
                <a:lnTo>
                  <a:pt x="1292597" y="0"/>
                </a:lnTo>
                <a:lnTo>
                  <a:pt x="1292597" y="1247944"/>
                </a:lnTo>
                <a:lnTo>
                  <a:pt x="0" y="12479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136009" y="7610012"/>
            <a:ext cx="1247944" cy="1247944"/>
          </a:xfrm>
          <a:custGeom>
            <a:avLst/>
            <a:gdLst/>
            <a:ahLst/>
            <a:cxnLst/>
            <a:rect l="l" t="t" r="r" b="b"/>
            <a:pathLst>
              <a:path w="1247944" h="1247944">
                <a:moveTo>
                  <a:pt x="0" y="0"/>
                </a:moveTo>
                <a:lnTo>
                  <a:pt x="1247943" y="0"/>
                </a:lnTo>
                <a:lnTo>
                  <a:pt x="1247943" y="1247944"/>
                </a:lnTo>
                <a:lnTo>
                  <a:pt x="0" y="12479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3" name="Freeform 13"/>
          <p:cNvSpPr/>
          <p:nvPr/>
        </p:nvSpPr>
        <p:spPr>
          <a:xfrm>
            <a:off x="15350996" y="7610012"/>
            <a:ext cx="1247944" cy="1247944"/>
          </a:xfrm>
          <a:custGeom>
            <a:avLst/>
            <a:gdLst/>
            <a:ahLst/>
            <a:cxnLst/>
            <a:rect l="l" t="t" r="r" b="b"/>
            <a:pathLst>
              <a:path w="1247944" h="1247944">
                <a:moveTo>
                  <a:pt x="0" y="0"/>
                </a:moveTo>
                <a:lnTo>
                  <a:pt x="1247943" y="0"/>
                </a:lnTo>
                <a:lnTo>
                  <a:pt x="1247943" y="1247944"/>
                </a:lnTo>
                <a:lnTo>
                  <a:pt x="0" y="12479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6430578" y="7621165"/>
            <a:ext cx="1214496" cy="1225638"/>
          </a:xfrm>
          <a:custGeom>
            <a:avLst/>
            <a:gdLst/>
            <a:ahLst/>
            <a:cxnLst/>
            <a:rect l="l" t="t" r="r" b="b"/>
            <a:pathLst>
              <a:path w="1214496" h="1225638">
                <a:moveTo>
                  <a:pt x="0" y="0"/>
                </a:moveTo>
                <a:lnTo>
                  <a:pt x="1214496" y="0"/>
                </a:lnTo>
                <a:lnTo>
                  <a:pt x="1214496" y="1225638"/>
                </a:lnTo>
                <a:lnTo>
                  <a:pt x="0" y="12256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13549397" y="5458210"/>
            <a:ext cx="937092" cy="1247944"/>
          </a:xfrm>
          <a:custGeom>
            <a:avLst/>
            <a:gdLst/>
            <a:ahLst/>
            <a:cxnLst/>
            <a:rect l="l" t="t" r="r" b="b"/>
            <a:pathLst>
              <a:path w="937092" h="1247944">
                <a:moveTo>
                  <a:pt x="0" y="0"/>
                </a:moveTo>
                <a:lnTo>
                  <a:pt x="937093" y="0"/>
                </a:lnTo>
                <a:lnTo>
                  <a:pt x="937093" y="1247944"/>
                </a:lnTo>
                <a:lnTo>
                  <a:pt x="0" y="12479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16" name="Freeform 16"/>
          <p:cNvSpPr/>
          <p:nvPr/>
        </p:nvSpPr>
        <p:spPr>
          <a:xfrm>
            <a:off x="6365993" y="5458210"/>
            <a:ext cx="1254788" cy="1247944"/>
          </a:xfrm>
          <a:custGeom>
            <a:avLst/>
            <a:gdLst/>
            <a:ahLst/>
            <a:cxnLst/>
            <a:rect l="l" t="t" r="r" b="b"/>
            <a:pathLst>
              <a:path w="1254788" h="1247944">
                <a:moveTo>
                  <a:pt x="0" y="0"/>
                </a:moveTo>
                <a:lnTo>
                  <a:pt x="1254787" y="0"/>
                </a:lnTo>
                <a:lnTo>
                  <a:pt x="1254787" y="1247944"/>
                </a:lnTo>
                <a:lnTo>
                  <a:pt x="0" y="12479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15534784" y="5458210"/>
            <a:ext cx="880367" cy="1247944"/>
          </a:xfrm>
          <a:custGeom>
            <a:avLst/>
            <a:gdLst/>
            <a:ahLst/>
            <a:cxnLst/>
            <a:rect l="l" t="t" r="r" b="b"/>
            <a:pathLst>
              <a:path w="880367" h="1247944">
                <a:moveTo>
                  <a:pt x="0" y="0"/>
                </a:moveTo>
                <a:lnTo>
                  <a:pt x="880367" y="0"/>
                </a:lnTo>
                <a:lnTo>
                  <a:pt x="880367" y="1247944"/>
                </a:lnTo>
                <a:lnTo>
                  <a:pt x="0" y="12479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pic>
        <p:nvPicPr>
          <p:cNvPr id="21" name="Picture 20">
            <a:extLst>
              <a:ext uri="{FF2B5EF4-FFF2-40B4-BE49-F238E27FC236}">
                <a16:creationId xmlns:a16="http://schemas.microsoft.com/office/drawing/2014/main" id="{799B1796-77F5-95ED-8FE5-484DC9EB3597}"/>
              </a:ext>
            </a:extLst>
          </p:cNvPr>
          <p:cNvPicPr>
            <a:picLocks noChangeAspect="1"/>
          </p:cNvPicPr>
          <p:nvPr/>
        </p:nvPicPr>
        <p:blipFill>
          <a:blip r:embed="rId19"/>
          <a:stretch>
            <a:fillRect/>
          </a:stretch>
        </p:blipFill>
        <p:spPr>
          <a:xfrm>
            <a:off x="931" y="7296"/>
            <a:ext cx="18288000" cy="10304494"/>
          </a:xfrm>
          <a:prstGeom prst="rect">
            <a:avLst/>
          </a:prstGeom>
        </p:spPr>
      </p:pic>
      <p:sp>
        <p:nvSpPr>
          <p:cNvPr id="22" name="TextBox 21">
            <a:extLst>
              <a:ext uri="{FF2B5EF4-FFF2-40B4-BE49-F238E27FC236}">
                <a16:creationId xmlns:a16="http://schemas.microsoft.com/office/drawing/2014/main" id="{5930AFB2-FD2B-C243-34FA-9DF8330CBE1A}"/>
              </a:ext>
            </a:extLst>
          </p:cNvPr>
          <p:cNvSpPr txBox="1"/>
          <p:nvPr/>
        </p:nvSpPr>
        <p:spPr>
          <a:xfrm>
            <a:off x="13471601" y="3336000"/>
            <a:ext cx="4738603" cy="6740307"/>
          </a:xfrm>
          <a:prstGeom prst="rect">
            <a:avLst/>
          </a:prstGeom>
          <a:noFill/>
        </p:spPr>
        <p:txBody>
          <a:bodyPr wrap="square" rtlCol="0">
            <a:spAutoFit/>
          </a:bodyPr>
          <a:lstStyle/>
          <a:p>
            <a:r>
              <a:rPr lang="en-US" sz="3600" u="none" dirty="0">
                <a:solidFill>
                  <a:schemeClr val="bg1"/>
                </a:solidFill>
                <a:latin typeface="Helios"/>
                <a:ea typeface="Helios"/>
                <a:cs typeface="Helios"/>
                <a:sym typeface="Helios"/>
              </a:rPr>
              <a:t>The classification model is deployed on a web server of </a:t>
            </a:r>
            <a:r>
              <a:rPr lang="en-US" sz="3600" b="1" u="none" dirty="0" err="1">
                <a:solidFill>
                  <a:schemeClr val="bg1"/>
                </a:solidFill>
                <a:latin typeface="Helios"/>
                <a:ea typeface="Helios"/>
                <a:cs typeface="Helios"/>
                <a:sym typeface="Helios"/>
              </a:rPr>
              <a:t>streamlit</a:t>
            </a:r>
            <a:r>
              <a:rPr lang="en-US" sz="3600" u="none" dirty="0">
                <a:solidFill>
                  <a:schemeClr val="bg1"/>
                </a:solidFill>
                <a:latin typeface="Helios"/>
                <a:ea typeface="Helios"/>
                <a:cs typeface="Helios"/>
                <a:sym typeface="Helios"/>
              </a:rPr>
              <a:t>, where after proper filling of column’s datapoints, the app will predict in which band the Tank comes &amp; whether it needs immediate servicing or not.</a:t>
            </a:r>
          </a:p>
          <a:p>
            <a:endParaRPr lang="en-IN" sz="3600" dirty="0">
              <a:latin typeface="Klein"/>
            </a:endParaRPr>
          </a:p>
        </p:txBody>
      </p:sp>
      <p:sp>
        <p:nvSpPr>
          <p:cNvPr id="23" name="TextBox 22">
            <a:extLst>
              <a:ext uri="{FF2B5EF4-FFF2-40B4-BE49-F238E27FC236}">
                <a16:creationId xmlns:a16="http://schemas.microsoft.com/office/drawing/2014/main" id="{C11CEE66-D045-672B-D0DE-29F78339E713}"/>
              </a:ext>
            </a:extLst>
          </p:cNvPr>
          <p:cNvSpPr txBox="1"/>
          <p:nvPr/>
        </p:nvSpPr>
        <p:spPr>
          <a:xfrm>
            <a:off x="-17206" y="495300"/>
            <a:ext cx="5180004" cy="3139321"/>
          </a:xfrm>
          <a:prstGeom prst="rect">
            <a:avLst/>
          </a:prstGeom>
          <a:noFill/>
        </p:spPr>
        <p:txBody>
          <a:bodyPr wrap="square" rtlCol="0">
            <a:spAutoFit/>
          </a:bodyPr>
          <a:lstStyle/>
          <a:p>
            <a:r>
              <a:rPr lang="en-IN" sz="6600" b="1" dirty="0">
                <a:solidFill>
                  <a:schemeClr val="bg1"/>
                </a:solidFill>
                <a:latin typeface="Klein"/>
              </a:rPr>
              <a:t>Model Deployment in </a:t>
            </a:r>
            <a:r>
              <a:rPr lang="en-IN" sz="6600" b="1" dirty="0" err="1">
                <a:solidFill>
                  <a:schemeClr val="bg1"/>
                </a:solidFill>
                <a:latin typeface="Klein"/>
              </a:rPr>
              <a:t>Streamlit</a:t>
            </a:r>
            <a:endParaRPr lang="en-IN" sz="6600" b="1" dirty="0">
              <a:solidFill>
                <a:schemeClr val="bg1"/>
              </a:solidFill>
              <a:latin typeface="Klei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32F2F-2801-7A79-1FD6-3B18AAFE068E}"/>
              </a:ext>
            </a:extLst>
          </p:cNvPr>
          <p:cNvPicPr>
            <a:picLocks noChangeAspect="1"/>
          </p:cNvPicPr>
          <p:nvPr/>
        </p:nvPicPr>
        <p:blipFill>
          <a:blip r:embed="rId2"/>
          <a:stretch>
            <a:fillRect/>
          </a:stretch>
        </p:blipFill>
        <p:spPr>
          <a:xfrm>
            <a:off x="9753600" y="0"/>
            <a:ext cx="8534400" cy="10336993"/>
          </a:xfrm>
          <a:prstGeom prst="rect">
            <a:avLst/>
          </a:prstGeom>
        </p:spPr>
      </p:pic>
      <p:sp>
        <p:nvSpPr>
          <p:cNvPr id="4" name="TextBox 3">
            <a:extLst>
              <a:ext uri="{FF2B5EF4-FFF2-40B4-BE49-F238E27FC236}">
                <a16:creationId xmlns:a16="http://schemas.microsoft.com/office/drawing/2014/main" id="{E1236CD8-1FD8-1DFC-2708-308833DC8A17}"/>
              </a:ext>
            </a:extLst>
          </p:cNvPr>
          <p:cNvSpPr txBox="1"/>
          <p:nvPr/>
        </p:nvSpPr>
        <p:spPr>
          <a:xfrm>
            <a:off x="1066800" y="3543300"/>
            <a:ext cx="7315200" cy="2585323"/>
          </a:xfrm>
          <a:prstGeom prst="rect">
            <a:avLst/>
          </a:prstGeom>
          <a:noFill/>
        </p:spPr>
        <p:txBody>
          <a:bodyPr wrap="square" rtlCol="0">
            <a:spAutoFit/>
          </a:bodyPr>
          <a:lstStyle/>
          <a:p>
            <a:pPr algn="ctr"/>
            <a:r>
              <a:rPr lang="en-IN" sz="5400" dirty="0">
                <a:latin typeface="Klein Bold" panose="020B0604020202020204" charset="0"/>
              </a:rPr>
              <a:t>Internship</a:t>
            </a:r>
          </a:p>
          <a:p>
            <a:pPr algn="ctr"/>
            <a:r>
              <a:rPr lang="en-IN" sz="5400" dirty="0">
                <a:latin typeface="Klein Bold" panose="020B0604020202020204" charset="0"/>
              </a:rPr>
              <a:t>Completion</a:t>
            </a:r>
          </a:p>
          <a:p>
            <a:pPr algn="ctr"/>
            <a:r>
              <a:rPr lang="en-IN" sz="5400" dirty="0">
                <a:latin typeface="Klein Bold" panose="020B0604020202020204" charset="0"/>
              </a:rPr>
              <a:t>Certificate</a:t>
            </a:r>
          </a:p>
        </p:txBody>
      </p:sp>
    </p:spTree>
    <p:extLst>
      <p:ext uri="{BB962C8B-B14F-4D97-AF65-F5344CB8AC3E}">
        <p14:creationId xmlns:p14="http://schemas.microsoft.com/office/powerpoint/2010/main" val="1843382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3" name="Picture 12">
            <a:extLst>
              <a:ext uri="{FF2B5EF4-FFF2-40B4-BE49-F238E27FC236}">
                <a16:creationId xmlns:a16="http://schemas.microsoft.com/office/drawing/2014/main" id="{77A96B84-903D-51B3-2F75-11BD1C410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86"/>
            <a:ext cx="18285714" cy="1028571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8957310"/>
            <a:ext cx="6910589" cy="300990"/>
          </a:xfrm>
          <a:prstGeom prst="rect">
            <a:avLst/>
          </a:prstGeom>
        </p:spPr>
        <p:txBody>
          <a:bodyPr lIns="0" tIns="0" rIns="0" bIns="0" rtlCol="0" anchor="t">
            <a:spAutoFit/>
          </a:bodyPr>
          <a:lstStyle/>
          <a:p>
            <a:pPr marL="0" lvl="0" indent="0" algn="l">
              <a:lnSpc>
                <a:spcPts val="2340"/>
              </a:lnSpc>
              <a:spcBef>
                <a:spcPct val="0"/>
              </a:spcBef>
            </a:pPr>
            <a:r>
              <a:rPr lang="en-US" sz="1800">
                <a:solidFill>
                  <a:srgbClr val="2A2E3A"/>
                </a:solidFill>
                <a:latin typeface="Helios"/>
                <a:ea typeface="Helios"/>
                <a:cs typeface="Helios"/>
                <a:sym typeface="Helios"/>
              </a:rPr>
              <a:t>Back to Agenda</a:t>
            </a:r>
          </a:p>
        </p:txBody>
      </p:sp>
      <p:grpSp>
        <p:nvGrpSpPr>
          <p:cNvPr id="11" name="Group 11"/>
          <p:cNvGrpSpPr/>
          <p:nvPr/>
        </p:nvGrpSpPr>
        <p:grpSpPr>
          <a:xfrm>
            <a:off x="12150975" y="6974036"/>
            <a:ext cx="5108325" cy="1358812"/>
            <a:chOff x="0" y="0"/>
            <a:chExt cx="7572791" cy="2014358"/>
          </a:xfrm>
        </p:grpSpPr>
        <p:sp>
          <p:nvSpPr>
            <p:cNvPr id="12" name="Freeform 12"/>
            <p:cNvSpPr/>
            <p:nvPr/>
          </p:nvSpPr>
          <p:spPr>
            <a:xfrm>
              <a:off x="0" y="0"/>
              <a:ext cx="7572791" cy="2014358"/>
            </a:xfrm>
            <a:custGeom>
              <a:avLst/>
              <a:gdLst/>
              <a:ahLst/>
              <a:cxnLst/>
              <a:rect l="l" t="t" r="r" b="b"/>
              <a:pathLst>
                <a:path w="7572791" h="2014358">
                  <a:moveTo>
                    <a:pt x="45466" y="0"/>
                  </a:moveTo>
                  <a:lnTo>
                    <a:pt x="7527325" y="0"/>
                  </a:lnTo>
                  <a:cubicBezTo>
                    <a:pt x="7552435" y="0"/>
                    <a:pt x="7572791" y="20356"/>
                    <a:pt x="7572791" y="45466"/>
                  </a:cubicBezTo>
                  <a:lnTo>
                    <a:pt x="7572791" y="1968892"/>
                  </a:lnTo>
                  <a:cubicBezTo>
                    <a:pt x="7572791" y="1994002"/>
                    <a:pt x="7552435" y="2014358"/>
                    <a:pt x="7527325" y="2014358"/>
                  </a:cubicBezTo>
                  <a:lnTo>
                    <a:pt x="45466" y="2014358"/>
                  </a:lnTo>
                  <a:cubicBezTo>
                    <a:pt x="20356" y="2014358"/>
                    <a:pt x="0" y="1994002"/>
                    <a:pt x="0" y="1968892"/>
                  </a:cubicBezTo>
                  <a:lnTo>
                    <a:pt x="0" y="45466"/>
                  </a:lnTo>
                  <a:cubicBezTo>
                    <a:pt x="0" y="20356"/>
                    <a:pt x="20356" y="0"/>
                    <a:pt x="45466" y="0"/>
                  </a:cubicBezTo>
                  <a:close/>
                </a:path>
              </a:pathLst>
            </a:custGeom>
            <a:solidFill>
              <a:srgbClr val="F4F4F4"/>
            </a:solidFill>
            <a:ln cap="rnd">
              <a:noFill/>
              <a:prstDash val="sysDot"/>
              <a:round/>
            </a:ln>
          </p:spPr>
        </p:sp>
        <p:sp>
          <p:nvSpPr>
            <p:cNvPr id="13" name="TextBox 13"/>
            <p:cNvSpPr txBox="1"/>
            <p:nvPr/>
          </p:nvSpPr>
          <p:spPr>
            <a:xfrm>
              <a:off x="0" y="-38100"/>
              <a:ext cx="7572791" cy="2052458"/>
            </a:xfrm>
            <a:prstGeom prst="rect">
              <a:avLst/>
            </a:prstGeom>
          </p:spPr>
          <p:txBody>
            <a:bodyPr lIns="254000" tIns="254000" rIns="254000" bIns="254000" rtlCol="0" anchor="ctr"/>
            <a:lstStyle/>
            <a:p>
              <a:pPr algn="l">
                <a:lnSpc>
                  <a:spcPts val="2100"/>
                </a:lnSpc>
              </a:pPr>
              <a:r>
                <a:rPr lang="en-US" sz="1500">
                  <a:solidFill>
                    <a:srgbClr val="2A2E3A"/>
                  </a:solidFill>
                  <a:latin typeface="Helios"/>
                  <a:ea typeface="Helios"/>
                  <a:cs typeface="Helios"/>
                  <a:sym typeface="Helios"/>
                </a:rPr>
                <a:t>Drag and drop your photo or video! Click the sample photo or video and delete. Select yours from the uploads tab, drag, and then drop inside the frame!</a:t>
              </a:r>
            </a:p>
          </p:txBody>
        </p:sp>
      </p:grpSp>
      <p:pic>
        <p:nvPicPr>
          <p:cNvPr id="14" name="video45">
            <a:hlinkClick r:id="" action="ppaction://media"/>
            <a:extLst>
              <a:ext uri="{FF2B5EF4-FFF2-40B4-BE49-F238E27FC236}">
                <a16:creationId xmlns:a16="http://schemas.microsoft.com/office/drawing/2014/main" id="{01935665-40FE-FF01-FD6E-5CAA623F63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337617"/>
          </a:xfrm>
          <a:prstGeom prst="rect">
            <a:avLst/>
          </a:prstGeom>
        </p:spPr>
      </p:pic>
      <p:sp>
        <p:nvSpPr>
          <p:cNvPr id="15" name="TextBox 14">
            <a:extLst>
              <a:ext uri="{FF2B5EF4-FFF2-40B4-BE49-F238E27FC236}">
                <a16:creationId xmlns:a16="http://schemas.microsoft.com/office/drawing/2014/main" id="{60A42B37-393F-280C-C502-F7E19F12075D}"/>
              </a:ext>
            </a:extLst>
          </p:cNvPr>
          <p:cNvSpPr txBox="1"/>
          <p:nvPr/>
        </p:nvSpPr>
        <p:spPr>
          <a:xfrm>
            <a:off x="9753599" y="1638300"/>
            <a:ext cx="7924801" cy="1015663"/>
          </a:xfrm>
          <a:prstGeom prst="rect">
            <a:avLst/>
          </a:prstGeom>
          <a:noFill/>
        </p:spPr>
        <p:txBody>
          <a:bodyPr wrap="square" rtlCol="0">
            <a:spAutoFit/>
          </a:bodyPr>
          <a:lstStyle/>
          <a:p>
            <a:r>
              <a:rPr lang="en-IN" sz="6000" dirty="0" err="1">
                <a:solidFill>
                  <a:schemeClr val="bg1"/>
                </a:solidFill>
                <a:latin typeface="Klein Bold" panose="020B0604020202020204" charset="0"/>
              </a:rPr>
              <a:t>Edgeforce</a:t>
            </a:r>
            <a:r>
              <a:rPr lang="en-IN" sz="4400" dirty="0">
                <a:solidFill>
                  <a:schemeClr val="bg1"/>
                </a:solidFill>
                <a:latin typeface="Klein Bold" panose="020B0604020202020204" charset="0"/>
              </a:rPr>
              <a:t> </a:t>
            </a:r>
            <a:r>
              <a:rPr lang="en-IN" sz="6000" dirty="0">
                <a:solidFill>
                  <a:schemeClr val="bg1"/>
                </a:solidFill>
                <a:latin typeface="Klein Bold" panose="020B0604020202020204" charset="0"/>
              </a:rPr>
              <a:t>Solutions</a:t>
            </a:r>
            <a:endParaRPr lang="en-IN" sz="4400" dirty="0">
              <a:solidFill>
                <a:schemeClr val="bg1"/>
              </a:solidFill>
              <a:latin typeface="Klein Bold" panose="020B0604020202020204" charset="0"/>
            </a:endParaRPr>
          </a:p>
        </p:txBody>
      </p:sp>
      <p:sp>
        <p:nvSpPr>
          <p:cNvPr id="16" name="TextBox 15">
            <a:extLst>
              <a:ext uri="{FF2B5EF4-FFF2-40B4-BE49-F238E27FC236}">
                <a16:creationId xmlns:a16="http://schemas.microsoft.com/office/drawing/2014/main" id="{ACDE5524-614F-013B-CDD2-E84DB68C9D82}"/>
              </a:ext>
            </a:extLst>
          </p:cNvPr>
          <p:cNvSpPr txBox="1"/>
          <p:nvPr/>
        </p:nvSpPr>
        <p:spPr>
          <a:xfrm>
            <a:off x="9906000" y="3924300"/>
            <a:ext cx="7353300" cy="2062103"/>
          </a:xfrm>
          <a:prstGeom prst="rect">
            <a:avLst/>
          </a:prstGeom>
          <a:noFill/>
        </p:spPr>
        <p:txBody>
          <a:bodyPr wrap="square" rtlCol="0">
            <a:spAutoFit/>
          </a:bodyPr>
          <a:lstStyle/>
          <a:p>
            <a:r>
              <a:rPr lang="en-IN" sz="3200" dirty="0">
                <a:latin typeface="Klein Bold" panose="020B0604020202020204" charset="0"/>
              </a:rPr>
              <a:t>An AI-based, </a:t>
            </a:r>
            <a:r>
              <a:rPr lang="en-IN" sz="3200" dirty="0" err="1">
                <a:latin typeface="Klein Bold" panose="020B0604020202020204" charset="0"/>
              </a:rPr>
              <a:t>Defense</a:t>
            </a:r>
            <a:r>
              <a:rPr lang="en-IN" sz="3200" dirty="0">
                <a:latin typeface="Klein Bold" panose="020B0604020202020204" charset="0"/>
              </a:rPr>
              <a:t> Startup aimed at providing IT Solutions for the betterment of Army, Navy &amp; Air Force regiments of India.</a:t>
            </a:r>
          </a:p>
        </p:txBody>
      </p:sp>
      <p:sp>
        <p:nvSpPr>
          <p:cNvPr id="19" name="TextBox 18">
            <a:extLst>
              <a:ext uri="{FF2B5EF4-FFF2-40B4-BE49-F238E27FC236}">
                <a16:creationId xmlns:a16="http://schemas.microsoft.com/office/drawing/2014/main" id="{30A6B9F5-07E2-4E41-A186-F070882B5A7E}"/>
              </a:ext>
            </a:extLst>
          </p:cNvPr>
          <p:cNvSpPr txBox="1"/>
          <p:nvPr/>
        </p:nvSpPr>
        <p:spPr>
          <a:xfrm>
            <a:off x="9906000" y="6609539"/>
            <a:ext cx="7353300" cy="2554545"/>
          </a:xfrm>
          <a:prstGeom prst="rect">
            <a:avLst/>
          </a:prstGeom>
          <a:noFill/>
        </p:spPr>
        <p:txBody>
          <a:bodyPr wrap="square" rtlCol="0">
            <a:spAutoFit/>
          </a:bodyPr>
          <a:lstStyle/>
          <a:p>
            <a:r>
              <a:rPr lang="en-IN" sz="3200" dirty="0">
                <a:latin typeface="Klein Bold" panose="020B0604020202020204" charset="0"/>
              </a:rPr>
              <a:t>Their core competency lies in Edge Computing, Computer Vision, Deep Learning, </a:t>
            </a:r>
            <a:r>
              <a:rPr lang="en-IN" sz="3200" dirty="0" err="1">
                <a:latin typeface="Klein Bold" panose="020B0604020202020204" charset="0"/>
              </a:rPr>
              <a:t>Autonomus</a:t>
            </a:r>
            <a:r>
              <a:rPr lang="en-IN" sz="3200" dirty="0">
                <a:latin typeface="Klein Bold" panose="020B0604020202020204" charset="0"/>
              </a:rPr>
              <a:t> Engines, Sensor Technology &amp; many more…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57150"/>
              <a:ext cx="4816593" cy="673576"/>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1247831" y="2796882"/>
            <a:ext cx="14821228" cy="2830859"/>
            <a:chOff x="328818" y="-660924"/>
            <a:chExt cx="19761636" cy="3774479"/>
          </a:xfrm>
        </p:grpSpPr>
        <p:sp>
          <p:nvSpPr>
            <p:cNvPr id="6" name="TextBox 6"/>
            <p:cNvSpPr txBox="1"/>
            <p:nvPr/>
          </p:nvSpPr>
          <p:spPr>
            <a:xfrm>
              <a:off x="328818" y="-660924"/>
              <a:ext cx="8823193" cy="1525973"/>
            </a:xfrm>
            <a:prstGeom prst="rect">
              <a:avLst/>
            </a:prstGeom>
          </p:spPr>
          <p:txBody>
            <a:bodyPr wrap="square" lIns="0" tIns="0" rIns="0" bIns="0" rtlCol="0" anchor="t">
              <a:spAutoFit/>
            </a:bodyPr>
            <a:lstStyle/>
            <a:p>
              <a:pPr algn="l">
                <a:lnSpc>
                  <a:spcPts val="9099"/>
                </a:lnSpc>
              </a:pPr>
              <a:r>
                <a:rPr lang="en-US" sz="6999" dirty="0">
                  <a:solidFill>
                    <a:srgbClr val="2A2E3A"/>
                  </a:solidFill>
                  <a:latin typeface="Klein Bold"/>
                  <a:ea typeface="Klein Bold"/>
                  <a:cs typeface="Klein Bold"/>
                  <a:sym typeface="Klein Bold"/>
                </a:rPr>
                <a:t>Input Features</a:t>
              </a:r>
              <a:endParaRPr lang="en-US" sz="6999" dirty="0">
                <a:solidFill>
                  <a:srgbClr val="718BAB"/>
                </a:solidFill>
                <a:latin typeface="Klein Bold"/>
                <a:ea typeface="Klein Bold"/>
                <a:cs typeface="Klein Bold"/>
                <a:sym typeface="Klein Bold"/>
              </a:endParaRPr>
            </a:p>
          </p:txBody>
        </p:sp>
        <p:sp>
          <p:nvSpPr>
            <p:cNvPr id="7" name="TextBox 7"/>
            <p:cNvSpPr txBox="1"/>
            <p:nvPr/>
          </p:nvSpPr>
          <p:spPr>
            <a:xfrm>
              <a:off x="12946872" y="2416355"/>
              <a:ext cx="7143582"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grpSp>
        <p:nvGrpSpPr>
          <p:cNvPr id="9" name="Group 9"/>
          <p:cNvGrpSpPr/>
          <p:nvPr/>
        </p:nvGrpSpPr>
        <p:grpSpPr>
          <a:xfrm>
            <a:off x="1200835" y="4467776"/>
            <a:ext cx="7539863" cy="414910"/>
            <a:chOff x="0" y="0"/>
            <a:chExt cx="10053151" cy="553213"/>
          </a:xfrm>
        </p:grpSpPr>
        <p:sp>
          <p:nvSpPr>
            <p:cNvPr id="10" name="Freeform 10"/>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314169" y="-57150"/>
              <a:ext cx="8738982" cy="578697"/>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Coolant Temperature</a:t>
              </a:r>
            </a:p>
          </p:txBody>
        </p:sp>
      </p:grpSp>
      <p:grpSp>
        <p:nvGrpSpPr>
          <p:cNvPr id="12" name="Group 12"/>
          <p:cNvGrpSpPr/>
          <p:nvPr/>
        </p:nvGrpSpPr>
        <p:grpSpPr>
          <a:xfrm>
            <a:off x="1217851" y="5187171"/>
            <a:ext cx="7554432" cy="881139"/>
            <a:chOff x="0" y="-128468"/>
            <a:chExt cx="10072577" cy="1174851"/>
          </a:xfrm>
        </p:grpSpPr>
        <p:sp>
          <p:nvSpPr>
            <p:cNvPr id="13" name="Freeform 13"/>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333595" y="-128468"/>
              <a:ext cx="8738982" cy="1174851"/>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Oil TDN (Total Dissolved Nitrogen), Oil Temperature &amp; Oil Pressure</a:t>
              </a:r>
            </a:p>
          </p:txBody>
        </p:sp>
      </p:grpSp>
      <p:grpSp>
        <p:nvGrpSpPr>
          <p:cNvPr id="15" name="Group 15"/>
          <p:cNvGrpSpPr/>
          <p:nvPr/>
        </p:nvGrpSpPr>
        <p:grpSpPr>
          <a:xfrm>
            <a:off x="1216933" y="6347472"/>
            <a:ext cx="7539863" cy="881139"/>
            <a:chOff x="0" y="-41317"/>
            <a:chExt cx="10053151" cy="1174851"/>
          </a:xfrm>
        </p:grpSpPr>
        <p:sp>
          <p:nvSpPr>
            <p:cNvPr id="16" name="Freeform 16"/>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1314169" y="-41317"/>
              <a:ext cx="8738982" cy="1174851"/>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Different types of Vibrations in 4-dimensional spaces</a:t>
              </a:r>
            </a:p>
          </p:txBody>
        </p:sp>
      </p:grpSp>
      <p:grpSp>
        <p:nvGrpSpPr>
          <p:cNvPr id="18" name="Group 18"/>
          <p:cNvGrpSpPr/>
          <p:nvPr/>
        </p:nvGrpSpPr>
        <p:grpSpPr>
          <a:xfrm>
            <a:off x="1247831" y="7556846"/>
            <a:ext cx="7539863" cy="414910"/>
            <a:chOff x="0" y="0"/>
            <a:chExt cx="10053151" cy="553213"/>
          </a:xfrm>
        </p:grpSpPr>
        <p:sp>
          <p:nvSpPr>
            <p:cNvPr id="19" name="Freeform 19"/>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1314169" y="-41317"/>
              <a:ext cx="8738982" cy="578697"/>
            </a:xfrm>
            <a:prstGeom prst="rect">
              <a:avLst/>
            </a:prstGeom>
          </p:spPr>
          <p:txBody>
            <a:bodyPr lIns="0" tIns="0" rIns="0" bIns="0" rtlCol="0" anchor="t">
              <a:spAutoFit/>
            </a:bodyPr>
            <a:lstStyle/>
            <a:p>
              <a:pPr marL="0" lvl="0" indent="0" algn="l">
                <a:lnSpc>
                  <a:spcPts val="3639"/>
                </a:lnSpc>
                <a:spcBef>
                  <a:spcPct val="0"/>
                </a:spcBef>
              </a:pPr>
              <a:r>
                <a:rPr lang="en-US" sz="2599" dirty="0">
                  <a:solidFill>
                    <a:srgbClr val="2A2E3A"/>
                  </a:solidFill>
                  <a:latin typeface="Helios"/>
                  <a:ea typeface="Helios"/>
                  <a:cs typeface="Helios"/>
                  <a:sym typeface="Helios"/>
                </a:rPr>
                <a:t>Total RMS Velocity</a:t>
              </a:r>
              <a:endParaRPr lang="en-US" sz="2599" u="none" dirty="0">
                <a:solidFill>
                  <a:srgbClr val="2A2E3A"/>
                </a:solidFill>
                <a:latin typeface="Helios"/>
                <a:ea typeface="Helios"/>
                <a:cs typeface="Helios"/>
                <a:sym typeface="Helios"/>
              </a:endParaRPr>
            </a:p>
          </p:txBody>
        </p:sp>
      </p:grpSp>
      <p:grpSp>
        <p:nvGrpSpPr>
          <p:cNvPr id="24" name="Group 24"/>
          <p:cNvGrpSpPr/>
          <p:nvPr/>
        </p:nvGrpSpPr>
        <p:grpSpPr>
          <a:xfrm>
            <a:off x="0" y="0"/>
            <a:ext cx="18288000" cy="2340491"/>
            <a:chOff x="0" y="0"/>
            <a:chExt cx="24384000" cy="3120655"/>
          </a:xfrm>
        </p:grpSpPr>
        <p:pic>
          <p:nvPicPr>
            <p:cNvPr id="25" name="Picture 25"/>
            <p:cNvPicPr>
              <a:picLocks noChangeAspect="1"/>
            </p:cNvPicPr>
            <p:nvPr/>
          </p:nvPicPr>
          <p:blipFill>
            <a:blip r:embed="rId4">
              <a:alphaModFix amt="14000"/>
            </a:blip>
            <a:srcRect t="45734" b="45734"/>
            <a:stretch>
              <a:fillRect/>
            </a:stretch>
          </p:blipFill>
          <p:spPr>
            <a:xfrm>
              <a:off x="0" y="0"/>
              <a:ext cx="24384000" cy="3120655"/>
            </a:xfrm>
            <a:prstGeom prst="rect">
              <a:avLst/>
            </a:prstGeom>
          </p:spPr>
        </p:pic>
      </p:grpSp>
      <p:sp>
        <p:nvSpPr>
          <p:cNvPr id="28" name="TextBox 6">
            <a:extLst>
              <a:ext uri="{FF2B5EF4-FFF2-40B4-BE49-F238E27FC236}">
                <a16:creationId xmlns:a16="http://schemas.microsoft.com/office/drawing/2014/main" id="{9FE792E3-DFE5-73DA-CB58-C6E6B121A5F3}"/>
              </a:ext>
            </a:extLst>
          </p:cNvPr>
          <p:cNvSpPr txBox="1"/>
          <p:nvPr/>
        </p:nvSpPr>
        <p:spPr>
          <a:xfrm>
            <a:off x="9986139" y="2796882"/>
            <a:ext cx="7130708" cy="1144480"/>
          </a:xfrm>
          <a:prstGeom prst="rect">
            <a:avLst/>
          </a:prstGeom>
        </p:spPr>
        <p:txBody>
          <a:bodyPr wrap="square" lIns="0" tIns="0" rIns="0" bIns="0" rtlCol="0" anchor="t">
            <a:spAutoFit/>
          </a:bodyPr>
          <a:lstStyle/>
          <a:p>
            <a:pPr algn="l">
              <a:lnSpc>
                <a:spcPts val="9099"/>
              </a:lnSpc>
            </a:pPr>
            <a:r>
              <a:rPr lang="en-US" sz="6999" dirty="0">
                <a:solidFill>
                  <a:srgbClr val="2A2E3A"/>
                </a:solidFill>
                <a:latin typeface="Klein Bold"/>
                <a:ea typeface="Klein Bold"/>
                <a:cs typeface="Klein Bold"/>
                <a:sym typeface="Klein Bold"/>
              </a:rPr>
              <a:t>Target Feature</a:t>
            </a:r>
            <a:endParaRPr lang="en-US" sz="6999" dirty="0">
              <a:solidFill>
                <a:srgbClr val="718BAB"/>
              </a:solidFill>
              <a:latin typeface="Klein Bold"/>
              <a:ea typeface="Klein Bold"/>
              <a:cs typeface="Klein Bold"/>
              <a:sym typeface="Klein Bold"/>
            </a:endParaRPr>
          </a:p>
        </p:txBody>
      </p:sp>
      <p:grpSp>
        <p:nvGrpSpPr>
          <p:cNvPr id="29" name="Group 9">
            <a:extLst>
              <a:ext uri="{FF2B5EF4-FFF2-40B4-BE49-F238E27FC236}">
                <a16:creationId xmlns:a16="http://schemas.microsoft.com/office/drawing/2014/main" id="{7CA9B9AF-7859-0E7E-E005-4F4B89E8EAEF}"/>
              </a:ext>
            </a:extLst>
          </p:cNvPr>
          <p:cNvGrpSpPr/>
          <p:nvPr/>
        </p:nvGrpSpPr>
        <p:grpSpPr>
          <a:xfrm>
            <a:off x="9986139" y="4379752"/>
            <a:ext cx="7539863" cy="5497787"/>
            <a:chOff x="0" y="-57151"/>
            <a:chExt cx="10053151" cy="7330378"/>
          </a:xfrm>
        </p:grpSpPr>
        <p:sp>
          <p:nvSpPr>
            <p:cNvPr id="30" name="Freeform 10">
              <a:extLst>
                <a:ext uri="{FF2B5EF4-FFF2-40B4-BE49-F238E27FC236}">
                  <a16:creationId xmlns:a16="http://schemas.microsoft.com/office/drawing/2014/main" id="{D9E3BB1C-AB63-2A7D-2ECA-D9ADBA004091}"/>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11">
              <a:extLst>
                <a:ext uri="{FF2B5EF4-FFF2-40B4-BE49-F238E27FC236}">
                  <a16:creationId xmlns:a16="http://schemas.microsoft.com/office/drawing/2014/main" id="{8283B78E-3A15-0A01-F9A5-2285C7E9BE55}"/>
                </a:ext>
              </a:extLst>
            </p:cNvPr>
            <p:cNvSpPr txBox="1"/>
            <p:nvPr/>
          </p:nvSpPr>
          <p:spPr>
            <a:xfrm>
              <a:off x="1314169" y="-57151"/>
              <a:ext cx="8738982" cy="7330378"/>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Engine Bands from 0-9</a:t>
              </a:r>
            </a:p>
            <a:p>
              <a:pPr marL="0" lvl="0" indent="0" algn="l">
                <a:lnSpc>
                  <a:spcPts val="3639"/>
                </a:lnSpc>
                <a:spcBef>
                  <a:spcPct val="0"/>
                </a:spcBef>
              </a:pPr>
              <a:endParaRPr lang="en-US" sz="2599" dirty="0">
                <a:solidFill>
                  <a:srgbClr val="2A2E3A"/>
                </a:solidFill>
                <a:latin typeface="Helios"/>
                <a:ea typeface="Helios"/>
                <a:cs typeface="Helios"/>
                <a:sym typeface="Helios"/>
              </a:endParaRPr>
            </a:p>
            <a:p>
              <a:pPr marL="457200" lvl="0" indent="-457200" algn="l">
                <a:lnSpc>
                  <a:spcPts val="3639"/>
                </a:lnSpc>
                <a:spcBef>
                  <a:spcPct val="0"/>
                </a:spcBef>
                <a:buFont typeface="Arial" panose="020B0604020202020204" pitchFamily="34" charset="0"/>
                <a:buChar char="•"/>
              </a:pPr>
              <a:r>
                <a:rPr lang="en-US" sz="2599" u="none" dirty="0">
                  <a:solidFill>
                    <a:srgbClr val="2A2E3A"/>
                  </a:solidFill>
                  <a:latin typeface="Helios"/>
                  <a:ea typeface="Helios"/>
                  <a:cs typeface="Helios"/>
                  <a:sym typeface="Helios"/>
                </a:rPr>
                <a:t>Band 0 indicating </a:t>
              </a:r>
              <a:r>
                <a:rPr lang="en-US" sz="2599" b="1" u="none" dirty="0">
                  <a:solidFill>
                    <a:srgbClr val="2A2E3A"/>
                  </a:solidFill>
                  <a:latin typeface="Helios"/>
                  <a:ea typeface="Helios"/>
                  <a:cs typeface="Helios"/>
                  <a:sym typeface="Helios"/>
                </a:rPr>
                <a:t>0-100 hours </a:t>
              </a:r>
              <a:r>
                <a:rPr lang="en-US" sz="2599" u="none" dirty="0">
                  <a:solidFill>
                    <a:srgbClr val="2A2E3A"/>
                  </a:solidFill>
                  <a:latin typeface="Helios"/>
                  <a:ea typeface="Helios"/>
                  <a:cs typeface="Helios"/>
                  <a:sym typeface="Helios"/>
                </a:rPr>
                <a:t>of Engine Life done, hence a </a:t>
              </a:r>
              <a:r>
                <a:rPr lang="en-US" sz="2599" b="1" u="none" dirty="0">
                  <a:solidFill>
                    <a:srgbClr val="2A2E3A"/>
                  </a:solidFill>
                  <a:latin typeface="Helios"/>
                  <a:ea typeface="Helios"/>
                  <a:cs typeface="Helios"/>
                  <a:sym typeface="Helios"/>
                </a:rPr>
                <a:t>serviced tank</a:t>
              </a:r>
              <a:r>
                <a:rPr lang="en-US" sz="2599" u="none" dirty="0">
                  <a:solidFill>
                    <a:srgbClr val="2A2E3A"/>
                  </a:solidFill>
                  <a:latin typeface="Helios"/>
                  <a:ea typeface="Helios"/>
                  <a:cs typeface="Helios"/>
                  <a:sym typeface="Helios"/>
                </a:rPr>
                <a:t>.</a:t>
              </a:r>
            </a:p>
            <a:p>
              <a:pPr marL="457200" lvl="0" indent="-457200" algn="l">
                <a:lnSpc>
                  <a:spcPts val="3639"/>
                </a:lnSpc>
                <a:spcBef>
                  <a:spcPct val="0"/>
                </a:spcBef>
                <a:buFont typeface="Arial" panose="020B0604020202020204" pitchFamily="34" charset="0"/>
                <a:buChar char="•"/>
              </a:pPr>
              <a:r>
                <a:rPr lang="en-US" sz="2599" dirty="0">
                  <a:solidFill>
                    <a:srgbClr val="2A2E3A"/>
                  </a:solidFill>
                  <a:latin typeface="Helios"/>
                  <a:ea typeface="Helios"/>
                  <a:cs typeface="Helios"/>
                  <a:sym typeface="Helios"/>
                </a:rPr>
                <a:t>Band 1 indicating </a:t>
              </a:r>
              <a:r>
                <a:rPr lang="en-US" sz="2599" b="1" dirty="0">
                  <a:solidFill>
                    <a:srgbClr val="2A2E3A"/>
                  </a:solidFill>
                  <a:latin typeface="Helios"/>
                  <a:ea typeface="Helios"/>
                  <a:cs typeface="Helios"/>
                  <a:sym typeface="Helios"/>
                </a:rPr>
                <a:t>100-200 hours </a:t>
              </a:r>
              <a:r>
                <a:rPr lang="en-US" sz="2599" dirty="0">
                  <a:solidFill>
                    <a:srgbClr val="2A2E3A"/>
                  </a:solidFill>
                  <a:latin typeface="Helios"/>
                  <a:ea typeface="Helios"/>
                  <a:cs typeface="Helios"/>
                  <a:sym typeface="Helios"/>
                </a:rPr>
                <a:t>of Engine Life done</a:t>
              </a:r>
            </a:p>
            <a:p>
              <a:pPr marL="457200" lvl="0" indent="-457200" algn="l">
                <a:lnSpc>
                  <a:spcPts val="3639"/>
                </a:lnSpc>
                <a:spcBef>
                  <a:spcPct val="0"/>
                </a:spcBef>
                <a:buFont typeface="Arial" panose="020B0604020202020204" pitchFamily="34" charset="0"/>
                <a:buChar char="•"/>
              </a:pPr>
              <a:r>
                <a:rPr lang="en-US" sz="2599" dirty="0">
                  <a:solidFill>
                    <a:srgbClr val="2A2E3A"/>
                  </a:solidFill>
                  <a:latin typeface="Helios"/>
                  <a:ea typeface="Helios"/>
                  <a:cs typeface="Helios"/>
                  <a:sym typeface="Helios"/>
                </a:rPr>
                <a:t>.</a:t>
              </a:r>
            </a:p>
            <a:p>
              <a:pPr marL="457200" lvl="0" indent="-457200" algn="l">
                <a:lnSpc>
                  <a:spcPts val="3639"/>
                </a:lnSpc>
                <a:spcBef>
                  <a:spcPct val="0"/>
                </a:spcBef>
                <a:buFont typeface="Arial" panose="020B0604020202020204" pitchFamily="34" charset="0"/>
                <a:buChar char="•"/>
              </a:pPr>
              <a:r>
                <a:rPr lang="en-US" sz="2599" u="none" dirty="0">
                  <a:solidFill>
                    <a:srgbClr val="2A2E3A"/>
                  </a:solidFill>
                  <a:latin typeface="Helios"/>
                  <a:ea typeface="Helios"/>
                  <a:cs typeface="Helios"/>
                  <a:sym typeface="Helios"/>
                </a:rPr>
                <a:t>.</a:t>
              </a:r>
            </a:p>
            <a:p>
              <a:pPr marL="457200" lvl="0" indent="-457200" algn="l">
                <a:lnSpc>
                  <a:spcPts val="3639"/>
                </a:lnSpc>
                <a:spcBef>
                  <a:spcPct val="0"/>
                </a:spcBef>
                <a:buFont typeface="Arial" panose="020B0604020202020204" pitchFamily="34" charset="0"/>
                <a:buChar char="•"/>
              </a:pPr>
              <a:r>
                <a:rPr lang="en-US" sz="2599" dirty="0">
                  <a:solidFill>
                    <a:srgbClr val="2A2E3A"/>
                  </a:solidFill>
                  <a:latin typeface="Helios"/>
                  <a:ea typeface="Helios"/>
                  <a:cs typeface="Helios"/>
                  <a:sym typeface="Helios"/>
                </a:rPr>
                <a:t>.</a:t>
              </a:r>
            </a:p>
            <a:p>
              <a:pPr marL="457200" lvl="0" indent="-457200" algn="l">
                <a:lnSpc>
                  <a:spcPts val="3639"/>
                </a:lnSpc>
                <a:spcBef>
                  <a:spcPct val="0"/>
                </a:spcBef>
                <a:buFont typeface="Arial" panose="020B0604020202020204" pitchFamily="34" charset="0"/>
                <a:buChar char="•"/>
              </a:pPr>
              <a:r>
                <a:rPr lang="en-US" sz="2599" u="none" dirty="0">
                  <a:solidFill>
                    <a:srgbClr val="2A2E3A"/>
                  </a:solidFill>
                  <a:latin typeface="Helios"/>
                  <a:ea typeface="Helios"/>
                  <a:cs typeface="Helios"/>
                  <a:sym typeface="Helios"/>
                </a:rPr>
                <a:t>Ban</a:t>
              </a:r>
              <a:r>
                <a:rPr lang="en-US" sz="2599" dirty="0">
                  <a:solidFill>
                    <a:srgbClr val="2A2E3A"/>
                  </a:solidFill>
                  <a:latin typeface="Helios"/>
                  <a:ea typeface="Helios"/>
                  <a:cs typeface="Helios"/>
                  <a:sym typeface="Helios"/>
                </a:rPr>
                <a:t>d 9 indicating </a:t>
              </a:r>
              <a:r>
                <a:rPr lang="en-US" sz="2599" b="1" dirty="0">
                  <a:solidFill>
                    <a:srgbClr val="2A2E3A"/>
                  </a:solidFill>
                  <a:latin typeface="Helios"/>
                  <a:ea typeface="Helios"/>
                  <a:cs typeface="Helios"/>
                  <a:sym typeface="Helios"/>
                </a:rPr>
                <a:t>900-1000</a:t>
              </a:r>
              <a:r>
                <a:rPr lang="en-US" sz="2599" dirty="0">
                  <a:solidFill>
                    <a:srgbClr val="2A2E3A"/>
                  </a:solidFill>
                  <a:latin typeface="Helios"/>
                  <a:ea typeface="Helios"/>
                  <a:cs typeface="Helios"/>
                  <a:sym typeface="Helios"/>
                </a:rPr>
                <a:t> hours of Engine Life done, hence requiring </a:t>
              </a:r>
              <a:r>
                <a:rPr lang="en-US" sz="2599" b="1" dirty="0">
                  <a:solidFill>
                    <a:srgbClr val="2A2E3A"/>
                  </a:solidFill>
                  <a:latin typeface="Helios"/>
                  <a:ea typeface="Helios"/>
                  <a:cs typeface="Helios"/>
                  <a:sym typeface="Helios"/>
                </a:rPr>
                <a:t>immediate servicing </a:t>
              </a:r>
              <a:r>
                <a:rPr lang="en-US" sz="2599" dirty="0">
                  <a:solidFill>
                    <a:srgbClr val="2A2E3A"/>
                  </a:solidFill>
                  <a:latin typeface="Helios"/>
                  <a:ea typeface="Helios"/>
                  <a:cs typeface="Helios"/>
                  <a:sym typeface="Helios"/>
                </a:rPr>
                <a:t>&amp; maintenance</a:t>
              </a:r>
              <a:endParaRPr lang="en-US" sz="2599" u="none" dirty="0">
                <a:solidFill>
                  <a:srgbClr val="2A2E3A"/>
                </a:solidFill>
                <a:latin typeface="Helios"/>
                <a:ea typeface="Helios"/>
                <a:cs typeface="Helios"/>
                <a:sym typeface="Helio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959784" y="6087110"/>
            <a:ext cx="5585113" cy="1877167"/>
            <a:chOff x="0" y="0"/>
            <a:chExt cx="7446817" cy="2502890"/>
          </a:xfrm>
        </p:grpSpPr>
        <p:sp>
          <p:nvSpPr>
            <p:cNvPr id="5" name="TextBox 5"/>
            <p:cNvSpPr txBox="1"/>
            <p:nvPr/>
          </p:nvSpPr>
          <p:spPr>
            <a:xfrm>
              <a:off x="0" y="0"/>
              <a:ext cx="7446817" cy="762000"/>
            </a:xfrm>
            <a:prstGeom prst="rect">
              <a:avLst/>
            </a:prstGeom>
          </p:spPr>
          <p:txBody>
            <a:bodyPr lIns="0" tIns="0" rIns="0" bIns="0" rtlCol="0" anchor="t">
              <a:spAutoFit/>
            </a:bodyPr>
            <a:lstStyle/>
            <a:p>
              <a:pPr marL="0" lvl="0" indent="0" algn="l">
                <a:lnSpc>
                  <a:spcPts val="4559"/>
                </a:lnSpc>
                <a:spcBef>
                  <a:spcPct val="0"/>
                </a:spcBef>
              </a:pPr>
              <a:r>
                <a:rPr lang="en-US" sz="3799" u="none">
                  <a:solidFill>
                    <a:srgbClr val="718BAB"/>
                  </a:solidFill>
                  <a:latin typeface="Klein Bold"/>
                  <a:ea typeface="Klein Bold"/>
                  <a:cs typeface="Klein Bold"/>
                  <a:sym typeface="Klein Bold"/>
                </a:rPr>
                <a:t>Vision</a:t>
              </a:r>
            </a:p>
          </p:txBody>
        </p:sp>
        <p:sp>
          <p:nvSpPr>
            <p:cNvPr id="6" name="TextBox 6"/>
            <p:cNvSpPr txBox="1"/>
            <p:nvPr/>
          </p:nvSpPr>
          <p:spPr>
            <a:xfrm>
              <a:off x="0" y="1314593"/>
              <a:ext cx="7446817" cy="1188297"/>
            </a:xfrm>
            <a:prstGeom prst="rect">
              <a:avLst/>
            </a:prstGeom>
          </p:spPr>
          <p:txBody>
            <a:bodyPr lIns="0" tIns="0" rIns="0" bIns="0" rtlCol="0" anchor="t">
              <a:spAutoFit/>
            </a:bodyPr>
            <a:lstStyle/>
            <a:p>
              <a:pPr marL="0" lvl="0" indent="0" algn="l">
                <a:lnSpc>
                  <a:spcPts val="3639"/>
                </a:lnSpc>
                <a:spcBef>
                  <a:spcPct val="0"/>
                </a:spcBef>
              </a:pPr>
              <a:r>
                <a:rPr lang="en-US" sz="2599" u="none">
                  <a:solidFill>
                    <a:srgbClr val="2A2E3A"/>
                  </a:solidFill>
                  <a:latin typeface="Helios"/>
                  <a:ea typeface="Helios"/>
                  <a:cs typeface="Helios"/>
                  <a:sym typeface="Helios"/>
                </a:rPr>
                <a:t>Write the company's vision </a:t>
              </a:r>
            </a:p>
            <a:p>
              <a:pPr marL="0" lvl="0" indent="0" algn="l">
                <a:lnSpc>
                  <a:spcPts val="3639"/>
                </a:lnSpc>
                <a:spcBef>
                  <a:spcPct val="0"/>
                </a:spcBef>
              </a:pPr>
              <a:r>
                <a:rPr lang="en-US" sz="2599" u="none">
                  <a:solidFill>
                    <a:srgbClr val="2A2E3A"/>
                  </a:solidFill>
                  <a:latin typeface="Helios"/>
                  <a:ea typeface="Helios"/>
                  <a:cs typeface="Helios"/>
                  <a:sym typeface="Helios"/>
                </a:rPr>
                <a:t>statement here.</a:t>
              </a:r>
            </a:p>
          </p:txBody>
        </p:sp>
      </p:grpSp>
      <p:grpSp>
        <p:nvGrpSpPr>
          <p:cNvPr id="7" name="Group 7"/>
          <p:cNvGrpSpPr/>
          <p:nvPr/>
        </p:nvGrpSpPr>
        <p:grpSpPr>
          <a:xfrm>
            <a:off x="0" y="0"/>
            <a:ext cx="9411059" cy="10287000"/>
            <a:chOff x="0" y="0"/>
            <a:chExt cx="2478633" cy="2709333"/>
          </a:xfrm>
        </p:grpSpPr>
        <p:sp>
          <p:nvSpPr>
            <p:cNvPr id="8" name="Freeform 8"/>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125003" y="211232"/>
            <a:ext cx="7377881" cy="5412745"/>
            <a:chOff x="0" y="-2121753"/>
            <a:chExt cx="9837175" cy="7216993"/>
          </a:xfrm>
        </p:grpSpPr>
        <p:sp>
          <p:nvSpPr>
            <p:cNvPr id="11" name="TextBox 11"/>
            <p:cNvSpPr txBox="1"/>
            <p:nvPr/>
          </p:nvSpPr>
          <p:spPr>
            <a:xfrm>
              <a:off x="32775" y="-2121753"/>
              <a:ext cx="9804400" cy="1525973"/>
            </a:xfrm>
            <a:prstGeom prst="rect">
              <a:avLst/>
            </a:prstGeom>
          </p:spPr>
          <p:txBody>
            <a:bodyPr wrap="square" lIns="0" tIns="0" rIns="0" bIns="0" rtlCol="0" anchor="t">
              <a:spAutoFit/>
            </a:bodyPr>
            <a:lstStyle/>
            <a:p>
              <a:pPr algn="l">
                <a:lnSpc>
                  <a:spcPts val="9099"/>
                </a:lnSpc>
              </a:pPr>
              <a:r>
                <a:rPr lang="en-US" sz="6999" dirty="0">
                  <a:solidFill>
                    <a:srgbClr val="2A2E3A"/>
                  </a:solidFill>
                  <a:latin typeface="Klein Bold"/>
                  <a:ea typeface="Klein Bold"/>
                  <a:cs typeface="Klein Bold"/>
                  <a:sym typeface="Klein Bold"/>
                </a:rPr>
                <a:t>Data Collection</a:t>
              </a:r>
              <a:endParaRPr lang="en-US" sz="6999" dirty="0">
                <a:solidFill>
                  <a:srgbClr val="718BAB"/>
                </a:solidFill>
                <a:latin typeface="Klein Bold"/>
                <a:ea typeface="Klein Bold"/>
                <a:cs typeface="Klein Bold"/>
                <a:sym typeface="Klein Bold"/>
              </a:endParaRPr>
            </a:p>
          </p:txBody>
        </p:sp>
        <p:sp>
          <p:nvSpPr>
            <p:cNvPr id="12" name="TextBox 12"/>
            <p:cNvSpPr txBox="1"/>
            <p:nvPr/>
          </p:nvSpPr>
          <p:spPr>
            <a:xfrm>
              <a:off x="0" y="3628813"/>
              <a:ext cx="7058405" cy="1466427"/>
            </a:xfrm>
            <a:prstGeom prst="rect">
              <a:avLst/>
            </a:prstGeom>
          </p:spPr>
          <p:txBody>
            <a:bodyPr lIns="0" tIns="0" rIns="0" bIns="0" rtlCol="0" anchor="t">
              <a:spAutoFit/>
            </a:bodyPr>
            <a:lstStyle/>
            <a:p>
              <a:pPr algn="l">
                <a:lnSpc>
                  <a:spcPts val="4479"/>
                </a:lnSpc>
              </a:pPr>
              <a:r>
                <a:rPr lang="en-US" sz="3199" u="none">
                  <a:solidFill>
                    <a:srgbClr val="2A2E3A"/>
                  </a:solidFill>
                  <a:latin typeface="Helios"/>
                  <a:ea typeface="Helios"/>
                  <a:cs typeface="Helios"/>
                  <a:sym typeface="Helios"/>
                </a:rPr>
                <a:t>Briefly elaborate on what you want to discuss.</a:t>
              </a:r>
            </a:p>
          </p:txBody>
        </p:sp>
      </p:grpSp>
      <p:grpSp>
        <p:nvGrpSpPr>
          <p:cNvPr id="13" name="Group 13"/>
          <p:cNvGrpSpPr/>
          <p:nvPr/>
        </p:nvGrpSpPr>
        <p:grpSpPr>
          <a:xfrm>
            <a:off x="10959784" y="2346105"/>
            <a:ext cx="5585113" cy="1877167"/>
            <a:chOff x="0" y="0"/>
            <a:chExt cx="7446817" cy="2502890"/>
          </a:xfrm>
        </p:grpSpPr>
        <p:sp>
          <p:nvSpPr>
            <p:cNvPr id="14" name="TextBox 14"/>
            <p:cNvSpPr txBox="1"/>
            <p:nvPr/>
          </p:nvSpPr>
          <p:spPr>
            <a:xfrm>
              <a:off x="0" y="0"/>
              <a:ext cx="7446817" cy="762000"/>
            </a:xfrm>
            <a:prstGeom prst="rect">
              <a:avLst/>
            </a:prstGeom>
          </p:spPr>
          <p:txBody>
            <a:bodyPr lIns="0" tIns="0" rIns="0" bIns="0" rtlCol="0" anchor="t">
              <a:spAutoFit/>
            </a:bodyPr>
            <a:lstStyle/>
            <a:p>
              <a:pPr marL="0" lvl="0" indent="0" algn="l">
                <a:lnSpc>
                  <a:spcPts val="4559"/>
                </a:lnSpc>
                <a:spcBef>
                  <a:spcPct val="0"/>
                </a:spcBef>
              </a:pPr>
              <a:r>
                <a:rPr lang="en-US" sz="3799" u="none">
                  <a:solidFill>
                    <a:srgbClr val="718BAB"/>
                  </a:solidFill>
                  <a:latin typeface="Klein Bold"/>
                  <a:ea typeface="Klein Bold"/>
                  <a:cs typeface="Klein Bold"/>
                  <a:sym typeface="Klein Bold"/>
                </a:rPr>
                <a:t>Mission</a:t>
              </a:r>
            </a:p>
          </p:txBody>
        </p:sp>
        <p:sp>
          <p:nvSpPr>
            <p:cNvPr id="15" name="TextBox 15"/>
            <p:cNvSpPr txBox="1"/>
            <p:nvPr/>
          </p:nvSpPr>
          <p:spPr>
            <a:xfrm>
              <a:off x="0" y="1314593"/>
              <a:ext cx="7446817" cy="1188297"/>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Write the company's mission statement here.</a:t>
              </a:r>
            </a:p>
          </p:txBody>
        </p:sp>
      </p:grpSp>
      <p:sp>
        <p:nvSpPr>
          <p:cNvPr id="16" name="TextBox 16"/>
          <p:cNvSpPr txBox="1"/>
          <p:nvPr/>
        </p:nvSpPr>
        <p:spPr>
          <a:xfrm>
            <a:off x="1371600" y="8675214"/>
            <a:ext cx="6910589" cy="861774"/>
          </a:xfrm>
          <a:prstGeom prst="rect">
            <a:avLst/>
          </a:prstGeom>
        </p:spPr>
        <p:txBody>
          <a:bodyPr lIns="0" tIns="0" rIns="0" bIns="0" rtlCol="0" anchor="t">
            <a:spAutoFit/>
          </a:bodyPr>
          <a:lstStyle/>
          <a:p>
            <a:pPr marL="0" lvl="0" indent="0" algn="l">
              <a:lnSpc>
                <a:spcPts val="2340"/>
              </a:lnSpc>
              <a:spcBef>
                <a:spcPct val="0"/>
              </a:spcBef>
            </a:pPr>
            <a:r>
              <a:rPr lang="en-US" sz="1800" dirty="0">
                <a:solidFill>
                  <a:srgbClr val="2A2E3A"/>
                </a:solidFill>
                <a:latin typeface="Helios"/>
                <a:ea typeface="Helios"/>
                <a:cs typeface="Helios"/>
                <a:sym typeface="Helios"/>
              </a:rPr>
              <a:t>Raw and Unprocessed Data were collected by Mil</a:t>
            </a:r>
            <a:r>
              <a:rPr lang="en-US" dirty="0">
                <a:solidFill>
                  <a:srgbClr val="2A2E3A"/>
                </a:solidFill>
                <a:latin typeface="Helios"/>
                <a:ea typeface="Helios"/>
                <a:cs typeface="Helios"/>
                <a:sym typeface="Helios"/>
              </a:rPr>
              <a:t>itary </a:t>
            </a:r>
            <a:r>
              <a:rPr lang="en-US" dirty="0" err="1">
                <a:solidFill>
                  <a:srgbClr val="2A2E3A"/>
                </a:solidFill>
                <a:latin typeface="Helios"/>
                <a:ea typeface="Helios"/>
                <a:cs typeface="Helios"/>
                <a:sym typeface="Helios"/>
              </a:rPr>
              <a:t>offcials</a:t>
            </a:r>
            <a:r>
              <a:rPr lang="en-US" dirty="0">
                <a:solidFill>
                  <a:srgbClr val="2A2E3A"/>
                </a:solidFill>
                <a:latin typeface="Helios"/>
                <a:ea typeface="Helios"/>
                <a:cs typeface="Helios"/>
                <a:sym typeface="Helios"/>
              </a:rPr>
              <a:t>, from the various sensors installed in the Tanks to monitor the life regularly and were sent to us in CSV format.</a:t>
            </a:r>
            <a:endParaRPr lang="en-US" sz="1800" dirty="0">
              <a:solidFill>
                <a:srgbClr val="2A2E3A"/>
              </a:solidFill>
              <a:latin typeface="Helios"/>
              <a:ea typeface="Helios"/>
              <a:cs typeface="Helios"/>
              <a:sym typeface="Helios"/>
            </a:endParaRPr>
          </a:p>
        </p:txBody>
      </p:sp>
      <p:pic>
        <p:nvPicPr>
          <p:cNvPr id="18" name="Picture 17">
            <a:extLst>
              <a:ext uri="{FF2B5EF4-FFF2-40B4-BE49-F238E27FC236}">
                <a16:creationId xmlns:a16="http://schemas.microsoft.com/office/drawing/2014/main" id="{37A4D696-7114-D705-E050-2BC49928B58A}"/>
              </a:ext>
            </a:extLst>
          </p:cNvPr>
          <p:cNvPicPr>
            <a:picLocks noChangeAspect="1"/>
          </p:cNvPicPr>
          <p:nvPr/>
        </p:nvPicPr>
        <p:blipFill>
          <a:blip r:embed="rId4"/>
          <a:stretch>
            <a:fillRect/>
          </a:stretch>
        </p:blipFill>
        <p:spPr>
          <a:xfrm>
            <a:off x="-24580" y="1367192"/>
            <a:ext cx="18162996" cy="6598614"/>
          </a:xfrm>
          <a:prstGeom prst="rect">
            <a:avLst/>
          </a:prstGeom>
        </p:spPr>
      </p:pic>
      <p:pic>
        <p:nvPicPr>
          <p:cNvPr id="20" name="Picture 19">
            <a:extLst>
              <a:ext uri="{FF2B5EF4-FFF2-40B4-BE49-F238E27FC236}">
                <a16:creationId xmlns:a16="http://schemas.microsoft.com/office/drawing/2014/main" id="{69070A4E-833B-5568-89E4-166D1280B47F}"/>
              </a:ext>
            </a:extLst>
          </p:cNvPr>
          <p:cNvPicPr>
            <a:picLocks noChangeAspect="1"/>
          </p:cNvPicPr>
          <p:nvPr/>
        </p:nvPicPr>
        <p:blipFill>
          <a:blip r:embed="rId5"/>
          <a:stretch>
            <a:fillRect/>
          </a:stretch>
        </p:blipFill>
        <p:spPr>
          <a:xfrm>
            <a:off x="1" y="1367192"/>
            <a:ext cx="18288000" cy="6826626"/>
          </a:xfrm>
          <a:prstGeom prst="rect">
            <a:avLst/>
          </a:prstGeom>
        </p:spPr>
      </p:pic>
      <p:sp>
        <p:nvSpPr>
          <p:cNvPr id="22" name="Flowchart: Connector 21">
            <a:extLst>
              <a:ext uri="{FF2B5EF4-FFF2-40B4-BE49-F238E27FC236}">
                <a16:creationId xmlns:a16="http://schemas.microsoft.com/office/drawing/2014/main" id="{032784DA-EEA4-6B98-2500-6E2CBBC9CE3A}"/>
              </a:ext>
            </a:extLst>
          </p:cNvPr>
          <p:cNvSpPr/>
          <p:nvPr/>
        </p:nvSpPr>
        <p:spPr>
          <a:xfrm>
            <a:off x="14630400" y="1485900"/>
            <a:ext cx="1914497" cy="1844620"/>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3" name="Flowchart: Connector 22">
            <a:extLst>
              <a:ext uri="{FF2B5EF4-FFF2-40B4-BE49-F238E27FC236}">
                <a16:creationId xmlns:a16="http://schemas.microsoft.com/office/drawing/2014/main" id="{6E85F121-EBC8-A884-ED7B-9D7BDE652637}"/>
              </a:ext>
            </a:extLst>
          </p:cNvPr>
          <p:cNvSpPr/>
          <p:nvPr/>
        </p:nvSpPr>
        <p:spPr>
          <a:xfrm>
            <a:off x="1219200" y="7073054"/>
            <a:ext cx="1447800" cy="1265425"/>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16">
            <a:extLst>
              <a:ext uri="{FF2B5EF4-FFF2-40B4-BE49-F238E27FC236}">
                <a16:creationId xmlns:a16="http://schemas.microsoft.com/office/drawing/2014/main" id="{61C040B9-87E4-5244-85C0-261D5F73CD92}"/>
              </a:ext>
            </a:extLst>
          </p:cNvPr>
          <p:cNvSpPr txBox="1"/>
          <p:nvPr/>
        </p:nvSpPr>
        <p:spPr>
          <a:xfrm>
            <a:off x="9829800" y="8675214"/>
            <a:ext cx="6910589" cy="1156727"/>
          </a:xfrm>
          <a:prstGeom prst="rect">
            <a:avLst/>
          </a:prstGeom>
        </p:spPr>
        <p:txBody>
          <a:bodyPr lIns="0" tIns="0" rIns="0" bIns="0" rtlCol="0" anchor="t">
            <a:spAutoFit/>
          </a:bodyPr>
          <a:lstStyle/>
          <a:p>
            <a:pPr marL="0" lvl="0" indent="0" algn="l">
              <a:lnSpc>
                <a:spcPts val="2340"/>
              </a:lnSpc>
              <a:spcBef>
                <a:spcPct val="0"/>
              </a:spcBef>
            </a:pPr>
            <a:r>
              <a:rPr lang="en-US" sz="1800" dirty="0">
                <a:solidFill>
                  <a:srgbClr val="2A2E3A"/>
                </a:solidFill>
                <a:latin typeface="Helios"/>
                <a:ea typeface="Helios"/>
                <a:cs typeface="Helios"/>
                <a:sym typeface="Helios"/>
              </a:rPr>
              <a:t>As, seen from the above image, there are multiple instances of missing values in the dataset, which could have arrived from the faulty sensors or sudden power outag</a:t>
            </a:r>
            <a:r>
              <a:rPr lang="en-US" dirty="0">
                <a:solidFill>
                  <a:srgbClr val="2A2E3A"/>
                </a:solidFill>
                <a:latin typeface="Helios"/>
                <a:ea typeface="Helios"/>
                <a:cs typeface="Helios"/>
                <a:sym typeface="Helios"/>
              </a:rPr>
              <a:t>e while collection of data. These missing values can hamper the AI model to a great extent.</a:t>
            </a:r>
            <a:endParaRPr lang="en-US" sz="1800" dirty="0">
              <a:solidFill>
                <a:srgbClr val="2A2E3A"/>
              </a:solidFill>
              <a:latin typeface="Helios"/>
              <a:ea typeface="Helios"/>
              <a:cs typeface="Helios"/>
              <a:sym typeface="Helios"/>
            </a:endParaRPr>
          </a:p>
        </p:txBody>
      </p:sp>
      <p:sp>
        <p:nvSpPr>
          <p:cNvPr id="29" name="Flowchart: Connector 28">
            <a:extLst>
              <a:ext uri="{FF2B5EF4-FFF2-40B4-BE49-F238E27FC236}">
                <a16:creationId xmlns:a16="http://schemas.microsoft.com/office/drawing/2014/main" id="{077A6DC0-4E16-BF01-AE23-72A4161E3004}"/>
              </a:ext>
            </a:extLst>
          </p:cNvPr>
          <p:cNvSpPr/>
          <p:nvPr/>
        </p:nvSpPr>
        <p:spPr>
          <a:xfrm>
            <a:off x="14859000" y="6515100"/>
            <a:ext cx="1685897" cy="1690198"/>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00527" y="-1489800"/>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600" y="1554079"/>
            <a:ext cx="7401302" cy="4088497"/>
            <a:chOff x="-1676401" y="-3048973"/>
            <a:chExt cx="9868403" cy="5451329"/>
          </a:xfrm>
        </p:grpSpPr>
        <p:sp>
          <p:nvSpPr>
            <p:cNvPr id="4" name="TextBox 4"/>
            <p:cNvSpPr txBox="1"/>
            <p:nvPr/>
          </p:nvSpPr>
          <p:spPr>
            <a:xfrm>
              <a:off x="-1676401" y="-3048973"/>
              <a:ext cx="9868403" cy="3081956"/>
            </a:xfrm>
            <a:prstGeom prst="rect">
              <a:avLst/>
            </a:prstGeom>
          </p:spPr>
          <p:txBody>
            <a:bodyPr wrap="square" lIns="0" tIns="0" rIns="0" bIns="0" rtlCol="0" anchor="t">
              <a:spAutoFit/>
            </a:bodyPr>
            <a:lstStyle/>
            <a:p>
              <a:pPr algn="ctr">
                <a:lnSpc>
                  <a:spcPts val="9099"/>
                </a:lnSpc>
              </a:pPr>
              <a:r>
                <a:rPr lang="en-US" sz="6999" dirty="0">
                  <a:solidFill>
                    <a:srgbClr val="718BAB"/>
                  </a:solidFill>
                  <a:latin typeface="Klein Bold"/>
                  <a:ea typeface="Klein Bold"/>
                  <a:cs typeface="Klein Bold"/>
                  <a:sym typeface="Klein Bold"/>
                </a:rPr>
                <a:t>Feature</a:t>
              </a:r>
            </a:p>
            <a:p>
              <a:pPr algn="ctr">
                <a:lnSpc>
                  <a:spcPts val="9099"/>
                </a:lnSpc>
              </a:pPr>
              <a:r>
                <a:rPr lang="en-US" sz="6999" dirty="0">
                  <a:solidFill>
                    <a:srgbClr val="718BAB"/>
                  </a:solidFill>
                  <a:latin typeface="Klein Bold"/>
                  <a:ea typeface="Klein Bold"/>
                  <a:cs typeface="Klein Bold"/>
                  <a:sym typeface="Klein Bold"/>
                </a:rPr>
                <a:t>Engineering</a:t>
              </a:r>
            </a:p>
          </p:txBody>
        </p:sp>
        <p:sp>
          <p:nvSpPr>
            <p:cNvPr id="5" name="TextBox 5"/>
            <p:cNvSpPr txBox="1"/>
            <p:nvPr/>
          </p:nvSpPr>
          <p:spPr>
            <a:xfrm>
              <a:off x="0" y="1705156"/>
              <a:ext cx="7025100"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6" name="Freeform 6"/>
          <p:cNvSpPr/>
          <p:nvPr/>
        </p:nvSpPr>
        <p:spPr>
          <a:xfrm>
            <a:off x="8049049" y="0"/>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7" name="Freeform 7"/>
          <p:cNvSpPr/>
          <p:nvPr/>
        </p:nvSpPr>
        <p:spPr>
          <a:xfrm>
            <a:off x="8238220" y="189171"/>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747115" y="627481"/>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0610812" y="4805196"/>
            <a:ext cx="670457" cy="676608"/>
          </a:xfrm>
          <a:custGeom>
            <a:avLst/>
            <a:gdLst/>
            <a:ahLst/>
            <a:cxnLst/>
            <a:rect l="l" t="t" r="r" b="b"/>
            <a:pathLst>
              <a:path w="670457" h="676608">
                <a:moveTo>
                  <a:pt x="0" y="0"/>
                </a:moveTo>
                <a:lnTo>
                  <a:pt x="670458" y="0"/>
                </a:lnTo>
                <a:lnTo>
                  <a:pt x="670458" y="676608"/>
                </a:lnTo>
                <a:lnTo>
                  <a:pt x="0" y="676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028700" y="8957310"/>
            <a:ext cx="3066385" cy="300990"/>
          </a:xfrm>
          <a:prstGeom prst="rect">
            <a:avLst/>
          </a:prstGeom>
        </p:spPr>
        <p:txBody>
          <a:bodyPr lIns="0" tIns="0" rIns="0" bIns="0" rtlCol="0" anchor="t">
            <a:spAutoFit/>
          </a:bodyPr>
          <a:lstStyle/>
          <a:p>
            <a:pPr marL="0" lvl="0" indent="0" algn="l">
              <a:lnSpc>
                <a:spcPts val="2340"/>
              </a:lnSpc>
              <a:spcBef>
                <a:spcPct val="0"/>
              </a:spcBef>
            </a:pPr>
            <a:r>
              <a:rPr lang="en-US" sz="1800">
                <a:solidFill>
                  <a:srgbClr val="2A2E3A"/>
                </a:solidFill>
                <a:latin typeface="Helios"/>
                <a:ea typeface="Helios"/>
                <a:cs typeface="Helios"/>
                <a:sym typeface="Helios"/>
              </a:rPr>
              <a:t>Back to Agenda</a:t>
            </a:r>
          </a:p>
        </p:txBody>
      </p:sp>
      <p:sp>
        <p:nvSpPr>
          <p:cNvPr id="25" name="TextBox 24">
            <a:extLst>
              <a:ext uri="{FF2B5EF4-FFF2-40B4-BE49-F238E27FC236}">
                <a16:creationId xmlns:a16="http://schemas.microsoft.com/office/drawing/2014/main" id="{E6B0ED9E-9990-2671-84D1-E269C4F91CD2}"/>
              </a:ext>
            </a:extLst>
          </p:cNvPr>
          <p:cNvSpPr txBox="1"/>
          <p:nvPr/>
        </p:nvSpPr>
        <p:spPr>
          <a:xfrm>
            <a:off x="10287000" y="342900"/>
            <a:ext cx="7239000" cy="1446550"/>
          </a:xfrm>
          <a:prstGeom prst="rect">
            <a:avLst/>
          </a:prstGeom>
          <a:noFill/>
        </p:spPr>
        <p:txBody>
          <a:bodyPr wrap="square" rtlCol="0">
            <a:spAutoFit/>
          </a:bodyPr>
          <a:lstStyle/>
          <a:p>
            <a:pPr algn="ctr"/>
            <a:r>
              <a:rPr lang="en-IN" sz="4400" dirty="0">
                <a:latin typeface="Klein Bold" panose="020B0604020202020204" charset="0"/>
              </a:rPr>
              <a:t>Handling the Missing Values</a:t>
            </a:r>
          </a:p>
        </p:txBody>
      </p:sp>
      <p:sp>
        <p:nvSpPr>
          <p:cNvPr id="26" name="TextBox 25">
            <a:extLst>
              <a:ext uri="{FF2B5EF4-FFF2-40B4-BE49-F238E27FC236}">
                <a16:creationId xmlns:a16="http://schemas.microsoft.com/office/drawing/2014/main" id="{C13433FD-509D-E86E-F308-70A16B5914C6}"/>
              </a:ext>
            </a:extLst>
          </p:cNvPr>
          <p:cNvSpPr txBox="1"/>
          <p:nvPr/>
        </p:nvSpPr>
        <p:spPr>
          <a:xfrm>
            <a:off x="8747115" y="2070846"/>
            <a:ext cx="9540885" cy="3416320"/>
          </a:xfrm>
          <a:prstGeom prst="rect">
            <a:avLst/>
          </a:prstGeom>
          <a:noFill/>
        </p:spPr>
        <p:txBody>
          <a:bodyPr wrap="square" rtlCol="0">
            <a:spAutoFit/>
          </a:bodyPr>
          <a:lstStyle/>
          <a:p>
            <a:r>
              <a:rPr lang="en-IN" sz="3600" dirty="0">
                <a:latin typeface="Klein"/>
              </a:rPr>
              <a:t>In total there were around 300 missing data values in the dataset from Oil TDN, Oil Temp. &amp; Vibration. We utilised KNN Imputer, which is based on calculating the </a:t>
            </a:r>
            <a:r>
              <a:rPr lang="en-IN" sz="3600" dirty="0" err="1">
                <a:latin typeface="Klein"/>
              </a:rPr>
              <a:t>euclidean</a:t>
            </a:r>
            <a:r>
              <a:rPr lang="en-IN" sz="3600" dirty="0">
                <a:latin typeface="Klein"/>
              </a:rPr>
              <a:t> distance from missing value to ‘K’ data points &amp; imputing the value of the nearest point.</a:t>
            </a:r>
          </a:p>
        </p:txBody>
      </p:sp>
      <p:sp>
        <p:nvSpPr>
          <p:cNvPr id="27" name="Freeform 6">
            <a:extLst>
              <a:ext uri="{FF2B5EF4-FFF2-40B4-BE49-F238E27FC236}">
                <a16:creationId xmlns:a16="http://schemas.microsoft.com/office/drawing/2014/main" id="{7787816B-388F-C0AD-7096-422665868970}"/>
              </a:ext>
            </a:extLst>
          </p:cNvPr>
          <p:cNvSpPr/>
          <p:nvPr/>
        </p:nvSpPr>
        <p:spPr>
          <a:xfrm>
            <a:off x="951130" y="5642576"/>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28" name="Freeform 7">
            <a:extLst>
              <a:ext uri="{FF2B5EF4-FFF2-40B4-BE49-F238E27FC236}">
                <a16:creationId xmlns:a16="http://schemas.microsoft.com/office/drawing/2014/main" id="{7CA666A4-C963-E03E-A55F-D5675EDEF62D}"/>
              </a:ext>
            </a:extLst>
          </p:cNvPr>
          <p:cNvSpPr/>
          <p:nvPr/>
        </p:nvSpPr>
        <p:spPr>
          <a:xfrm>
            <a:off x="1140301" y="5796105"/>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8">
            <a:extLst>
              <a:ext uri="{FF2B5EF4-FFF2-40B4-BE49-F238E27FC236}">
                <a16:creationId xmlns:a16="http://schemas.microsoft.com/office/drawing/2014/main" id="{05316F81-67EA-558B-0E46-711707C3C040}"/>
              </a:ext>
            </a:extLst>
          </p:cNvPr>
          <p:cNvSpPr/>
          <p:nvPr/>
        </p:nvSpPr>
        <p:spPr>
          <a:xfrm>
            <a:off x="1649196" y="6234415"/>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31">
            <a:extLst>
              <a:ext uri="{FF2B5EF4-FFF2-40B4-BE49-F238E27FC236}">
                <a16:creationId xmlns:a16="http://schemas.microsoft.com/office/drawing/2014/main" id="{9A01F26D-C850-08BA-5886-355BD30EBF77}"/>
              </a:ext>
            </a:extLst>
          </p:cNvPr>
          <p:cNvSpPr txBox="1"/>
          <p:nvPr/>
        </p:nvSpPr>
        <p:spPr>
          <a:xfrm>
            <a:off x="1849693" y="6169681"/>
            <a:ext cx="7239000" cy="769441"/>
          </a:xfrm>
          <a:prstGeom prst="rect">
            <a:avLst/>
          </a:prstGeom>
          <a:noFill/>
        </p:spPr>
        <p:txBody>
          <a:bodyPr wrap="square" rtlCol="0">
            <a:spAutoFit/>
          </a:bodyPr>
          <a:lstStyle/>
          <a:p>
            <a:pPr algn="ctr"/>
            <a:r>
              <a:rPr lang="en-IN" sz="4400" dirty="0">
                <a:latin typeface="Klein Bold" panose="020B0604020202020204" charset="0"/>
              </a:rPr>
              <a:t>Feature Scaling</a:t>
            </a:r>
          </a:p>
        </p:txBody>
      </p:sp>
      <p:sp>
        <p:nvSpPr>
          <p:cNvPr id="33" name="TextBox 32">
            <a:extLst>
              <a:ext uri="{FF2B5EF4-FFF2-40B4-BE49-F238E27FC236}">
                <a16:creationId xmlns:a16="http://schemas.microsoft.com/office/drawing/2014/main" id="{1477D4BF-F919-3702-D3A0-FB06A68573EA}"/>
              </a:ext>
            </a:extLst>
          </p:cNvPr>
          <p:cNvSpPr txBox="1"/>
          <p:nvPr/>
        </p:nvSpPr>
        <p:spPr>
          <a:xfrm>
            <a:off x="3472051" y="7464284"/>
            <a:ext cx="13787249" cy="2554545"/>
          </a:xfrm>
          <a:prstGeom prst="rect">
            <a:avLst/>
          </a:prstGeom>
          <a:noFill/>
        </p:spPr>
        <p:txBody>
          <a:bodyPr wrap="square" rtlCol="0">
            <a:spAutoFit/>
          </a:bodyPr>
          <a:lstStyle/>
          <a:p>
            <a:r>
              <a:rPr lang="en-IN" sz="3200" dirty="0">
                <a:latin typeface="Klein"/>
              </a:rPr>
              <a:t>The values for the Oil temp. were in the range of 3 deg. To 27 deg., Oil TDN(Total Dissolved Nitrogen) from 380 to 820 &amp; vibrations in the range of 5 to 450. Before proceeding for model development, we have to scale this data and bring them in a uniform scale. We implemented </a:t>
            </a:r>
            <a:r>
              <a:rPr lang="en-IN" sz="3200" dirty="0" err="1">
                <a:latin typeface="Klein"/>
              </a:rPr>
              <a:t>MinMax</a:t>
            </a:r>
            <a:r>
              <a:rPr lang="en-IN" sz="3200" dirty="0">
                <a:latin typeface="Klein"/>
              </a:rPr>
              <a:t> Scaler from </a:t>
            </a:r>
            <a:r>
              <a:rPr lang="en-IN" sz="3200" dirty="0" err="1">
                <a:latin typeface="Klein"/>
              </a:rPr>
              <a:t>sklearn</a:t>
            </a:r>
            <a:r>
              <a:rPr lang="en-IN" sz="3200" dirty="0">
                <a:latin typeface="Klein"/>
              </a:rPr>
              <a:t> library for this issue and scaled our dataset.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514350" y="190500"/>
            <a:ext cx="17259300" cy="9467255"/>
            <a:chOff x="0" y="-47625"/>
            <a:chExt cx="4545659" cy="2493433"/>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IN" dirty="0"/>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028700" y="962025"/>
            <a:ext cx="5448300" cy="3318216"/>
          </a:xfrm>
          <a:prstGeom prst="rect">
            <a:avLst/>
          </a:prstGeom>
        </p:spPr>
        <p:txBody>
          <a:bodyPr wrap="square" lIns="0" tIns="0" rIns="0" bIns="0" rtlCol="0" anchor="t">
            <a:spAutoFit/>
          </a:bodyPr>
          <a:lstStyle/>
          <a:p>
            <a:pPr algn="l">
              <a:lnSpc>
                <a:spcPts val="6500"/>
              </a:lnSpc>
            </a:pPr>
            <a:r>
              <a:rPr lang="en-US" sz="5000" dirty="0">
                <a:solidFill>
                  <a:srgbClr val="2A2E3A"/>
                </a:solidFill>
                <a:latin typeface="Klein Bold"/>
                <a:ea typeface="Klein Bold"/>
                <a:cs typeface="Klein Bold"/>
                <a:sym typeface="Klein Bold"/>
              </a:rPr>
              <a:t>SMOTE (Synthetic Minority Oversampling)</a:t>
            </a:r>
          </a:p>
        </p:txBody>
      </p:sp>
      <p:sp>
        <p:nvSpPr>
          <p:cNvPr id="30" name="TextBox 30"/>
          <p:cNvSpPr txBox="1"/>
          <p:nvPr/>
        </p:nvSpPr>
        <p:spPr>
          <a:xfrm>
            <a:off x="6535215" y="817989"/>
            <a:ext cx="9144000" cy="3318215"/>
          </a:xfrm>
          <a:prstGeom prst="rect">
            <a:avLst/>
          </a:prstGeom>
        </p:spPr>
        <p:txBody>
          <a:bodyPr lIns="190500" tIns="190500" rIns="190500" bIns="190500" rtlCol="0" anchor="ctr"/>
          <a:lstStyle/>
          <a:p>
            <a:pPr algn="l">
              <a:lnSpc>
                <a:spcPts val="1960"/>
              </a:lnSpc>
            </a:pPr>
            <a:endParaRPr lang="en-US" sz="4000" dirty="0">
              <a:solidFill>
                <a:srgbClr val="2A2E3A"/>
              </a:solidFill>
              <a:latin typeface="Klein"/>
              <a:ea typeface="Helios"/>
              <a:cs typeface="Helios"/>
              <a:sym typeface="Helios"/>
            </a:endParaRPr>
          </a:p>
        </p:txBody>
      </p:sp>
      <p:pic>
        <p:nvPicPr>
          <p:cNvPr id="32" name="Picture 31">
            <a:extLst>
              <a:ext uri="{FF2B5EF4-FFF2-40B4-BE49-F238E27FC236}">
                <a16:creationId xmlns:a16="http://schemas.microsoft.com/office/drawing/2014/main" id="{DD752CFC-AE0F-7A39-0FC2-B1AC20E7DC3B}"/>
              </a:ext>
            </a:extLst>
          </p:cNvPr>
          <p:cNvPicPr>
            <a:picLocks noChangeAspect="1"/>
          </p:cNvPicPr>
          <p:nvPr/>
        </p:nvPicPr>
        <p:blipFill>
          <a:blip r:embed="rId2"/>
          <a:stretch>
            <a:fillRect/>
          </a:stretch>
        </p:blipFill>
        <p:spPr>
          <a:xfrm>
            <a:off x="536473" y="4899398"/>
            <a:ext cx="6190186" cy="5381699"/>
          </a:xfrm>
          <a:prstGeom prst="rect">
            <a:avLst/>
          </a:prstGeom>
        </p:spPr>
      </p:pic>
      <p:sp>
        <p:nvSpPr>
          <p:cNvPr id="33" name="TextBox 32">
            <a:extLst>
              <a:ext uri="{FF2B5EF4-FFF2-40B4-BE49-F238E27FC236}">
                <a16:creationId xmlns:a16="http://schemas.microsoft.com/office/drawing/2014/main" id="{DC180DC3-A7D8-9AD1-6D6B-05B3BDC84361}"/>
              </a:ext>
            </a:extLst>
          </p:cNvPr>
          <p:cNvSpPr txBox="1"/>
          <p:nvPr/>
        </p:nvSpPr>
        <p:spPr>
          <a:xfrm>
            <a:off x="6242869" y="847345"/>
            <a:ext cx="11508658" cy="3970318"/>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Klein"/>
              </a:rPr>
              <a:t>After thorough observation of data points, we found that the Band-9 i.e. engine hours from 900-1000, had the most no. of datapoints in it, i.e. </a:t>
            </a:r>
            <a:r>
              <a:rPr lang="en-IN" sz="2800" b="1" dirty="0">
                <a:latin typeface="Klein"/>
              </a:rPr>
              <a:t>majority of the Tanks were required immediate </a:t>
            </a:r>
            <a:r>
              <a:rPr lang="en-IN" sz="2800" dirty="0">
                <a:latin typeface="Klein"/>
              </a:rPr>
              <a:t>maintenance and only 8 datapoints in Band-0, i.e. newly renovated tanks.</a:t>
            </a:r>
          </a:p>
          <a:p>
            <a:pPr marL="457200" indent="-457200">
              <a:buFont typeface="Arial" panose="020B0604020202020204" pitchFamily="34" charset="0"/>
              <a:buChar char="•"/>
            </a:pPr>
            <a:endParaRPr lang="en-IN" sz="2800" dirty="0">
              <a:latin typeface="Klein"/>
            </a:endParaRPr>
          </a:p>
          <a:p>
            <a:pPr marL="457200" indent="-457200">
              <a:buFont typeface="Arial" panose="020B0604020202020204" pitchFamily="34" charset="0"/>
              <a:buChar char="•"/>
            </a:pPr>
            <a:r>
              <a:rPr lang="en-IN" sz="2800" dirty="0">
                <a:latin typeface="Klein"/>
              </a:rPr>
              <a:t>This issue can cause the model to be </a:t>
            </a:r>
            <a:r>
              <a:rPr lang="en-IN" sz="2800" b="1" dirty="0">
                <a:latin typeface="Klein"/>
              </a:rPr>
              <a:t>BIASED</a:t>
            </a:r>
            <a:r>
              <a:rPr lang="en-IN" sz="2800" dirty="0">
                <a:latin typeface="Klein"/>
              </a:rPr>
              <a:t> towards the majority class and our model may not provide accurate prediction for the tanks in the minority class. To address this issue, we performed </a:t>
            </a:r>
            <a:r>
              <a:rPr lang="en-IN" sz="2800" b="1" dirty="0">
                <a:latin typeface="Klein"/>
              </a:rPr>
              <a:t>SMOTE</a:t>
            </a:r>
            <a:r>
              <a:rPr lang="en-IN" sz="2800" dirty="0">
                <a:latin typeface="Klein"/>
              </a:rPr>
              <a:t> on the minority class to increase their instances, so that the model remains unbiased.</a:t>
            </a:r>
          </a:p>
        </p:txBody>
      </p:sp>
      <p:sp>
        <p:nvSpPr>
          <p:cNvPr id="34" name="Arrow: Right 33">
            <a:extLst>
              <a:ext uri="{FF2B5EF4-FFF2-40B4-BE49-F238E27FC236}">
                <a16:creationId xmlns:a16="http://schemas.microsoft.com/office/drawing/2014/main" id="{1DE6F243-1BD5-BA4E-798A-94A995247793}"/>
              </a:ext>
            </a:extLst>
          </p:cNvPr>
          <p:cNvSpPr/>
          <p:nvPr/>
        </p:nvSpPr>
        <p:spPr>
          <a:xfrm>
            <a:off x="7543800" y="6438900"/>
            <a:ext cx="2971800" cy="1447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70D7F158-DCE0-5742-8368-651841DCA94D}"/>
              </a:ext>
            </a:extLst>
          </p:cNvPr>
          <p:cNvPicPr>
            <a:picLocks noChangeAspect="1"/>
          </p:cNvPicPr>
          <p:nvPr/>
        </p:nvPicPr>
        <p:blipFill>
          <a:blip r:embed="rId3"/>
          <a:stretch>
            <a:fillRect/>
          </a:stretch>
        </p:blipFill>
        <p:spPr>
          <a:xfrm>
            <a:off x="11069114" y="4924126"/>
            <a:ext cx="6190186" cy="535697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640" y="-17471"/>
            <a:ext cx="7051389" cy="10295868"/>
            <a:chOff x="0" y="0"/>
            <a:chExt cx="1857156" cy="2711669"/>
          </a:xfrm>
        </p:grpSpPr>
        <p:sp>
          <p:nvSpPr>
            <p:cNvPr id="3" name="Freeform 3"/>
            <p:cNvSpPr/>
            <p:nvPr/>
          </p:nvSpPr>
          <p:spPr>
            <a:xfrm>
              <a:off x="0" y="0"/>
              <a:ext cx="1857156" cy="2711669"/>
            </a:xfrm>
            <a:custGeom>
              <a:avLst/>
              <a:gdLst/>
              <a:ahLst/>
              <a:cxnLst/>
              <a:rect l="l" t="t" r="r" b="b"/>
              <a:pathLst>
                <a:path w="1857156" h="2711669">
                  <a:moveTo>
                    <a:pt x="0" y="0"/>
                  </a:moveTo>
                  <a:lnTo>
                    <a:pt x="1857156" y="0"/>
                  </a:lnTo>
                  <a:lnTo>
                    <a:pt x="1857156" y="2711669"/>
                  </a:lnTo>
                  <a:lnTo>
                    <a:pt x="0" y="2711669"/>
                  </a:lnTo>
                  <a:close/>
                </a:path>
              </a:pathLst>
            </a:custGeom>
            <a:solidFill>
              <a:srgbClr val="F4F4F4"/>
            </a:solidFill>
          </p:spPr>
        </p:sp>
        <p:sp>
          <p:nvSpPr>
            <p:cNvPr id="4" name="TextBox 4"/>
            <p:cNvSpPr txBox="1"/>
            <p:nvPr/>
          </p:nvSpPr>
          <p:spPr>
            <a:xfrm>
              <a:off x="0" y="-38100"/>
              <a:ext cx="1857156" cy="274976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558158" y="7980819"/>
            <a:ext cx="5097869" cy="2484655"/>
          </a:xfrm>
          <a:prstGeom prst="rect">
            <a:avLst/>
          </a:prstGeom>
        </p:spPr>
        <p:txBody>
          <a:bodyPr lIns="0" tIns="0" rIns="0" bIns="0" rtlCol="0" anchor="t">
            <a:spAutoFit/>
          </a:bodyPr>
          <a:lstStyle/>
          <a:p>
            <a:pPr algn="l">
              <a:lnSpc>
                <a:spcPts val="6500"/>
              </a:lnSpc>
            </a:pPr>
            <a:r>
              <a:rPr lang="en-US" sz="5000" dirty="0">
                <a:solidFill>
                  <a:srgbClr val="2A2E3A"/>
                </a:solidFill>
                <a:latin typeface="Klein Bold"/>
                <a:ea typeface="Klein Bold"/>
                <a:cs typeface="Klein Bold"/>
                <a:sym typeface="Klein Bold"/>
              </a:rPr>
              <a:t>Feature Selecting using ANOVA</a:t>
            </a:r>
          </a:p>
        </p:txBody>
      </p:sp>
      <p:grpSp>
        <p:nvGrpSpPr>
          <p:cNvPr id="6" name="Group 6"/>
          <p:cNvGrpSpPr/>
          <p:nvPr/>
        </p:nvGrpSpPr>
        <p:grpSpPr>
          <a:xfrm>
            <a:off x="11116002" y="4282367"/>
            <a:ext cx="3086100" cy="1371195"/>
            <a:chOff x="0" y="0"/>
            <a:chExt cx="812800" cy="361138"/>
          </a:xfrm>
        </p:grpSpPr>
        <p:sp>
          <p:nvSpPr>
            <p:cNvPr id="7" name="Freeform 7"/>
            <p:cNvSpPr/>
            <p:nvPr/>
          </p:nvSpPr>
          <p:spPr>
            <a:xfrm>
              <a:off x="0" y="0"/>
              <a:ext cx="812800" cy="361138"/>
            </a:xfrm>
            <a:custGeom>
              <a:avLst/>
              <a:gdLst/>
              <a:ahLst/>
              <a:cxnLst/>
              <a:rect l="l" t="t" r="r" b="b"/>
              <a:pathLst>
                <a:path w="812800" h="361138">
                  <a:moveTo>
                    <a:pt x="75259" y="0"/>
                  </a:moveTo>
                  <a:lnTo>
                    <a:pt x="737541" y="0"/>
                  </a:lnTo>
                  <a:cubicBezTo>
                    <a:pt x="779105" y="0"/>
                    <a:pt x="812800" y="33695"/>
                    <a:pt x="812800" y="75259"/>
                  </a:cubicBezTo>
                  <a:lnTo>
                    <a:pt x="812800" y="285879"/>
                  </a:lnTo>
                  <a:cubicBezTo>
                    <a:pt x="812800" y="305839"/>
                    <a:pt x="804871" y="324981"/>
                    <a:pt x="790757" y="339095"/>
                  </a:cubicBezTo>
                  <a:cubicBezTo>
                    <a:pt x="776643" y="353209"/>
                    <a:pt x="757501" y="361138"/>
                    <a:pt x="737541" y="361138"/>
                  </a:cubicBezTo>
                  <a:lnTo>
                    <a:pt x="75259" y="361138"/>
                  </a:lnTo>
                  <a:cubicBezTo>
                    <a:pt x="33695" y="361138"/>
                    <a:pt x="0" y="327443"/>
                    <a:pt x="0" y="285879"/>
                  </a:cubicBezTo>
                  <a:lnTo>
                    <a:pt x="0" y="75259"/>
                  </a:lnTo>
                  <a:cubicBezTo>
                    <a:pt x="0" y="33695"/>
                    <a:pt x="33695" y="0"/>
                    <a:pt x="75259" y="0"/>
                  </a:cubicBezTo>
                  <a:close/>
                </a:path>
              </a:pathLst>
            </a:custGeom>
            <a:solidFill>
              <a:srgbClr val="153969"/>
            </a:solidFill>
            <a:ln cap="rnd">
              <a:noFill/>
              <a:prstDash val="solid"/>
              <a:round/>
            </a:ln>
          </p:spPr>
        </p:sp>
        <p:sp>
          <p:nvSpPr>
            <p:cNvPr id="8" name="TextBox 8"/>
            <p:cNvSpPr txBox="1"/>
            <p:nvPr/>
          </p:nvSpPr>
          <p:spPr>
            <a:xfrm>
              <a:off x="0" y="-57150"/>
              <a:ext cx="812800" cy="418288"/>
            </a:xfrm>
            <a:prstGeom prst="rect">
              <a:avLst/>
            </a:prstGeom>
          </p:spPr>
          <p:txBody>
            <a:bodyPr lIns="254000" tIns="254000" rIns="254000" bIns="254000" rtlCol="0" anchor="ctr"/>
            <a:lstStyle/>
            <a:p>
              <a:pPr algn="ctr">
                <a:lnSpc>
                  <a:spcPts val="3219"/>
                </a:lnSpc>
              </a:pPr>
              <a:r>
                <a:rPr lang="en-US" sz="2299">
                  <a:solidFill>
                    <a:srgbClr val="FFFFFF"/>
                  </a:solidFill>
                  <a:latin typeface="Helios Bold"/>
                  <a:ea typeface="Helios Bold"/>
                  <a:cs typeface="Helios Bold"/>
                  <a:sym typeface="Helios Bold"/>
                </a:rPr>
                <a:t>Add a</a:t>
              </a:r>
            </a:p>
            <a:p>
              <a:pPr algn="ctr">
                <a:lnSpc>
                  <a:spcPts val="3219"/>
                </a:lnSpc>
              </a:pPr>
              <a:r>
                <a:rPr lang="en-US" sz="2299">
                  <a:solidFill>
                    <a:srgbClr val="FFFFFF"/>
                  </a:solidFill>
                  <a:latin typeface="Helios Bold"/>
                  <a:ea typeface="Helios Bold"/>
                  <a:cs typeface="Helios Bold"/>
                  <a:sym typeface="Helios Bold"/>
                </a:rPr>
                <a:t>main topic</a:t>
              </a:r>
            </a:p>
          </p:txBody>
        </p:sp>
      </p:grpSp>
      <p:sp>
        <p:nvSpPr>
          <p:cNvPr id="9" name="AutoShape 9"/>
          <p:cNvSpPr/>
          <p:nvPr/>
        </p:nvSpPr>
        <p:spPr>
          <a:xfrm>
            <a:off x="14202098" y="4950979"/>
            <a:ext cx="1108954" cy="19050"/>
          </a:xfrm>
          <a:prstGeom prst="line">
            <a:avLst/>
          </a:prstGeom>
          <a:ln w="19050" cap="flat">
            <a:solidFill>
              <a:srgbClr val="2A2E3A"/>
            </a:solidFill>
            <a:prstDash val="lgDash"/>
            <a:headEnd type="none" w="sm" len="sm"/>
            <a:tailEnd type="arrow" w="med" len="sm"/>
          </a:ln>
        </p:spPr>
      </p:sp>
      <p:sp>
        <p:nvSpPr>
          <p:cNvPr id="10" name="AutoShape 10"/>
          <p:cNvSpPr/>
          <p:nvPr/>
        </p:nvSpPr>
        <p:spPr>
          <a:xfrm>
            <a:off x="13336437" y="3951612"/>
            <a:ext cx="984866" cy="19050"/>
          </a:xfrm>
          <a:prstGeom prst="line">
            <a:avLst/>
          </a:prstGeom>
          <a:ln w="19050" cap="flat">
            <a:solidFill>
              <a:srgbClr val="2A2E3A"/>
            </a:solidFill>
            <a:prstDash val="lgDash"/>
            <a:headEnd type="none" w="sm" len="sm"/>
            <a:tailEnd type="arrow" w="med" len="sm"/>
          </a:ln>
        </p:spPr>
      </p:sp>
      <p:sp>
        <p:nvSpPr>
          <p:cNvPr id="11" name="AutoShape 11"/>
          <p:cNvSpPr/>
          <p:nvPr/>
        </p:nvSpPr>
        <p:spPr>
          <a:xfrm>
            <a:off x="10582415" y="5965266"/>
            <a:ext cx="1152881" cy="19050"/>
          </a:xfrm>
          <a:prstGeom prst="line">
            <a:avLst/>
          </a:prstGeom>
          <a:ln w="19050" cap="flat">
            <a:solidFill>
              <a:srgbClr val="2A2E3A"/>
            </a:solidFill>
            <a:prstDash val="lgDash"/>
            <a:headEnd type="none" w="sm" len="sm"/>
            <a:tailEnd type="arrow" w="med" len="sm"/>
          </a:ln>
        </p:spPr>
      </p:sp>
      <p:sp>
        <p:nvSpPr>
          <p:cNvPr id="12" name="AutoShape 12"/>
          <p:cNvSpPr/>
          <p:nvPr/>
        </p:nvSpPr>
        <p:spPr>
          <a:xfrm>
            <a:off x="10269024" y="4960458"/>
            <a:ext cx="846982" cy="19050"/>
          </a:xfrm>
          <a:prstGeom prst="line">
            <a:avLst/>
          </a:prstGeom>
          <a:ln w="19050" cap="flat">
            <a:solidFill>
              <a:srgbClr val="2A2E3A"/>
            </a:solidFill>
            <a:prstDash val="lgDash"/>
            <a:headEnd type="none" w="sm" len="sm"/>
            <a:tailEnd type="arrow" w="med" len="sm"/>
          </a:ln>
        </p:spPr>
      </p:sp>
      <p:grpSp>
        <p:nvGrpSpPr>
          <p:cNvPr id="13" name="Group 13"/>
          <p:cNvGrpSpPr/>
          <p:nvPr/>
        </p:nvGrpSpPr>
        <p:grpSpPr>
          <a:xfrm>
            <a:off x="7773479" y="4505276"/>
            <a:ext cx="2495550" cy="933450"/>
            <a:chOff x="0" y="0"/>
            <a:chExt cx="657264" cy="245847"/>
          </a:xfrm>
        </p:grpSpPr>
        <p:sp>
          <p:nvSpPr>
            <p:cNvPr id="14" name="Freeform 14"/>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718BAB"/>
            </a:solidFill>
            <a:ln cap="rnd">
              <a:noFill/>
              <a:prstDash val="solid"/>
              <a:round/>
            </a:ln>
          </p:spPr>
        </p:sp>
        <p:sp>
          <p:nvSpPr>
            <p:cNvPr id="15" name="TextBox 15"/>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a related idea</a:t>
              </a:r>
            </a:p>
          </p:txBody>
        </p:sp>
      </p:grpSp>
      <p:grpSp>
        <p:nvGrpSpPr>
          <p:cNvPr id="16" name="Group 16"/>
          <p:cNvGrpSpPr/>
          <p:nvPr/>
        </p:nvGrpSpPr>
        <p:grpSpPr>
          <a:xfrm>
            <a:off x="12954327" y="2706458"/>
            <a:ext cx="2495550" cy="933450"/>
            <a:chOff x="0" y="0"/>
            <a:chExt cx="657264" cy="245847"/>
          </a:xfrm>
        </p:grpSpPr>
        <p:sp>
          <p:nvSpPr>
            <p:cNvPr id="17" name="Freeform 17"/>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718BAB"/>
            </a:solidFill>
            <a:ln cap="rnd">
              <a:noFill/>
              <a:prstDash val="solid"/>
              <a:round/>
            </a:ln>
          </p:spPr>
        </p:sp>
        <p:sp>
          <p:nvSpPr>
            <p:cNvPr id="18" name="TextBox 18"/>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a related idea</a:t>
              </a:r>
            </a:p>
          </p:txBody>
        </p:sp>
      </p:grpSp>
      <p:grpSp>
        <p:nvGrpSpPr>
          <p:cNvPr id="19" name="Group 19"/>
          <p:cNvGrpSpPr/>
          <p:nvPr/>
        </p:nvGrpSpPr>
        <p:grpSpPr>
          <a:xfrm>
            <a:off x="9432442" y="6296021"/>
            <a:ext cx="2495550" cy="933450"/>
            <a:chOff x="0" y="0"/>
            <a:chExt cx="657264" cy="245847"/>
          </a:xfrm>
        </p:grpSpPr>
        <p:sp>
          <p:nvSpPr>
            <p:cNvPr id="20" name="Freeform 20"/>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718BAB"/>
            </a:solidFill>
            <a:ln cap="rnd">
              <a:noFill/>
              <a:prstDash val="solid"/>
              <a:round/>
            </a:ln>
          </p:spPr>
        </p:sp>
        <p:sp>
          <p:nvSpPr>
            <p:cNvPr id="21" name="TextBox 21"/>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a related idea</a:t>
              </a:r>
            </a:p>
          </p:txBody>
        </p:sp>
      </p:grpSp>
      <p:grpSp>
        <p:nvGrpSpPr>
          <p:cNvPr id="22" name="Group 22"/>
          <p:cNvGrpSpPr/>
          <p:nvPr/>
        </p:nvGrpSpPr>
        <p:grpSpPr>
          <a:xfrm>
            <a:off x="15311048" y="4491807"/>
            <a:ext cx="2495550" cy="933450"/>
            <a:chOff x="0" y="0"/>
            <a:chExt cx="657264" cy="245847"/>
          </a:xfrm>
        </p:grpSpPr>
        <p:sp>
          <p:nvSpPr>
            <p:cNvPr id="23" name="Freeform 23"/>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718BAB"/>
            </a:solidFill>
            <a:ln cap="rnd">
              <a:noFill/>
              <a:prstDash val="solid"/>
              <a:round/>
            </a:ln>
          </p:spPr>
        </p:sp>
        <p:sp>
          <p:nvSpPr>
            <p:cNvPr id="24" name="TextBox 24"/>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a related idea</a:t>
              </a:r>
            </a:p>
          </p:txBody>
        </p:sp>
      </p:grpSp>
      <p:grpSp>
        <p:nvGrpSpPr>
          <p:cNvPr id="25" name="Group 25"/>
          <p:cNvGrpSpPr/>
          <p:nvPr/>
        </p:nvGrpSpPr>
        <p:grpSpPr>
          <a:xfrm>
            <a:off x="11216730" y="1038225"/>
            <a:ext cx="2495550" cy="933450"/>
            <a:chOff x="0" y="0"/>
            <a:chExt cx="657264" cy="245847"/>
          </a:xfrm>
        </p:grpSpPr>
        <p:sp>
          <p:nvSpPr>
            <p:cNvPr id="26" name="Freeform 26"/>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27" name="TextBox 27"/>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more sub-ideas</a:t>
              </a:r>
            </a:p>
          </p:txBody>
        </p:sp>
      </p:grpSp>
      <p:sp>
        <p:nvSpPr>
          <p:cNvPr id="28" name="AutoShape 28"/>
          <p:cNvSpPr/>
          <p:nvPr/>
        </p:nvSpPr>
        <p:spPr>
          <a:xfrm>
            <a:off x="13308433" y="2096179"/>
            <a:ext cx="1297516" cy="19050"/>
          </a:xfrm>
          <a:prstGeom prst="line">
            <a:avLst/>
          </a:prstGeom>
          <a:ln w="19050" cap="flat">
            <a:solidFill>
              <a:srgbClr val="2A2E3A"/>
            </a:solidFill>
            <a:prstDash val="lgDash"/>
            <a:headEnd type="none" w="sm" len="sm"/>
            <a:tailEnd type="arrow" w="med" len="sm"/>
          </a:ln>
        </p:spPr>
      </p:sp>
      <p:grpSp>
        <p:nvGrpSpPr>
          <p:cNvPr id="29" name="Group 29"/>
          <p:cNvGrpSpPr/>
          <p:nvPr/>
        </p:nvGrpSpPr>
        <p:grpSpPr>
          <a:xfrm>
            <a:off x="15137056" y="1028700"/>
            <a:ext cx="2495550" cy="933450"/>
            <a:chOff x="0" y="0"/>
            <a:chExt cx="657264" cy="245847"/>
          </a:xfrm>
        </p:grpSpPr>
        <p:sp>
          <p:nvSpPr>
            <p:cNvPr id="30" name="Freeform 30"/>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31" name="TextBox 31"/>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more sub-ideas</a:t>
              </a:r>
            </a:p>
          </p:txBody>
        </p:sp>
      </p:grpSp>
      <p:sp>
        <p:nvSpPr>
          <p:cNvPr id="32" name="AutoShape 32"/>
          <p:cNvSpPr/>
          <p:nvPr/>
        </p:nvSpPr>
        <p:spPr>
          <a:xfrm>
            <a:off x="14140394" y="2324779"/>
            <a:ext cx="2306144" cy="19050"/>
          </a:xfrm>
          <a:prstGeom prst="line">
            <a:avLst/>
          </a:prstGeom>
          <a:ln w="19050" cap="flat">
            <a:solidFill>
              <a:srgbClr val="2A2E3A"/>
            </a:solidFill>
            <a:prstDash val="lgDash"/>
            <a:headEnd type="none" w="sm" len="sm"/>
            <a:tailEnd type="arrow" w="med" len="sm"/>
          </a:ln>
        </p:spPr>
      </p:sp>
      <p:sp>
        <p:nvSpPr>
          <p:cNvPr id="33" name="AutoShape 33"/>
          <p:cNvSpPr/>
          <p:nvPr/>
        </p:nvSpPr>
        <p:spPr>
          <a:xfrm>
            <a:off x="10125599" y="2075048"/>
            <a:ext cx="1399035" cy="19050"/>
          </a:xfrm>
          <a:prstGeom prst="line">
            <a:avLst/>
          </a:prstGeom>
          <a:ln w="19050" cap="flat">
            <a:solidFill>
              <a:srgbClr val="2A2E3A"/>
            </a:solidFill>
            <a:prstDash val="lgDash"/>
            <a:headEnd type="none" w="sm" len="sm"/>
            <a:tailEnd type="arrow" w="med" len="sm"/>
          </a:ln>
        </p:spPr>
      </p:sp>
      <p:sp>
        <p:nvSpPr>
          <p:cNvPr id="34" name="AutoShape 34"/>
          <p:cNvSpPr/>
          <p:nvPr/>
        </p:nvSpPr>
        <p:spPr>
          <a:xfrm>
            <a:off x="9517302" y="1497939"/>
            <a:ext cx="1699431" cy="19050"/>
          </a:xfrm>
          <a:prstGeom prst="line">
            <a:avLst/>
          </a:prstGeom>
          <a:ln w="19050" cap="flat">
            <a:solidFill>
              <a:srgbClr val="2A2E3A"/>
            </a:solidFill>
            <a:prstDash val="lgDash"/>
            <a:headEnd type="none" w="sm" len="sm"/>
            <a:tailEnd type="arrow" w="med" len="sm"/>
          </a:ln>
        </p:spPr>
      </p:sp>
      <p:grpSp>
        <p:nvGrpSpPr>
          <p:cNvPr id="35" name="Group 35"/>
          <p:cNvGrpSpPr/>
          <p:nvPr/>
        </p:nvGrpSpPr>
        <p:grpSpPr>
          <a:xfrm>
            <a:off x="9184716" y="2664196"/>
            <a:ext cx="1866900" cy="933450"/>
            <a:chOff x="0" y="0"/>
            <a:chExt cx="491694" cy="245847"/>
          </a:xfrm>
        </p:grpSpPr>
        <p:sp>
          <p:nvSpPr>
            <p:cNvPr id="36" name="Freeform 36"/>
            <p:cNvSpPr/>
            <p:nvPr/>
          </p:nvSpPr>
          <p:spPr>
            <a:xfrm>
              <a:off x="0" y="0"/>
              <a:ext cx="491694" cy="245847"/>
            </a:xfrm>
            <a:custGeom>
              <a:avLst/>
              <a:gdLst/>
              <a:ahLst/>
              <a:cxnLst/>
              <a:rect l="l" t="t" r="r" b="b"/>
              <a:pathLst>
                <a:path w="491694" h="245847">
                  <a:moveTo>
                    <a:pt x="122923" y="0"/>
                  </a:moveTo>
                  <a:lnTo>
                    <a:pt x="368770" y="0"/>
                  </a:lnTo>
                  <a:cubicBezTo>
                    <a:pt x="436659" y="0"/>
                    <a:pt x="491694" y="55035"/>
                    <a:pt x="491694" y="122923"/>
                  </a:cubicBezTo>
                  <a:lnTo>
                    <a:pt x="491694" y="122923"/>
                  </a:lnTo>
                  <a:cubicBezTo>
                    <a:pt x="491694" y="190812"/>
                    <a:pt x="436659" y="245847"/>
                    <a:pt x="368770" y="245847"/>
                  </a:cubicBezTo>
                  <a:lnTo>
                    <a:pt x="122923" y="245847"/>
                  </a:lnTo>
                  <a:cubicBezTo>
                    <a:pt x="55035" y="245847"/>
                    <a:pt x="0" y="190812"/>
                    <a:pt x="0" y="122923"/>
                  </a:cubicBezTo>
                  <a:lnTo>
                    <a:pt x="0" y="122923"/>
                  </a:lnTo>
                  <a:cubicBezTo>
                    <a:pt x="0" y="55035"/>
                    <a:pt x="55035" y="0"/>
                    <a:pt x="122923" y="0"/>
                  </a:cubicBezTo>
                  <a:close/>
                </a:path>
              </a:pathLst>
            </a:custGeom>
            <a:solidFill>
              <a:srgbClr val="F4F4F4"/>
            </a:solidFill>
            <a:ln cap="rnd">
              <a:noFill/>
              <a:prstDash val="solid"/>
              <a:round/>
            </a:ln>
          </p:spPr>
        </p:sp>
        <p:sp>
          <p:nvSpPr>
            <p:cNvPr id="37" name="TextBox 37"/>
            <p:cNvSpPr txBox="1"/>
            <p:nvPr/>
          </p:nvSpPr>
          <p:spPr>
            <a:xfrm>
              <a:off x="0" y="-38100"/>
              <a:ext cx="49169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even more sub-ideas</a:t>
              </a:r>
            </a:p>
          </p:txBody>
        </p:sp>
      </p:grpSp>
      <p:grpSp>
        <p:nvGrpSpPr>
          <p:cNvPr id="38" name="Group 38"/>
          <p:cNvGrpSpPr/>
          <p:nvPr/>
        </p:nvGrpSpPr>
        <p:grpSpPr>
          <a:xfrm>
            <a:off x="7650406" y="1043252"/>
            <a:ext cx="1866900" cy="933450"/>
            <a:chOff x="0" y="0"/>
            <a:chExt cx="491694" cy="245847"/>
          </a:xfrm>
        </p:grpSpPr>
        <p:sp>
          <p:nvSpPr>
            <p:cNvPr id="39" name="Freeform 39"/>
            <p:cNvSpPr/>
            <p:nvPr/>
          </p:nvSpPr>
          <p:spPr>
            <a:xfrm>
              <a:off x="0" y="0"/>
              <a:ext cx="491694" cy="245847"/>
            </a:xfrm>
            <a:custGeom>
              <a:avLst/>
              <a:gdLst/>
              <a:ahLst/>
              <a:cxnLst/>
              <a:rect l="l" t="t" r="r" b="b"/>
              <a:pathLst>
                <a:path w="491694" h="245847">
                  <a:moveTo>
                    <a:pt x="122923" y="0"/>
                  </a:moveTo>
                  <a:lnTo>
                    <a:pt x="368770" y="0"/>
                  </a:lnTo>
                  <a:cubicBezTo>
                    <a:pt x="436659" y="0"/>
                    <a:pt x="491694" y="55035"/>
                    <a:pt x="491694" y="122923"/>
                  </a:cubicBezTo>
                  <a:lnTo>
                    <a:pt x="491694" y="122923"/>
                  </a:lnTo>
                  <a:cubicBezTo>
                    <a:pt x="491694" y="190812"/>
                    <a:pt x="436659" y="245847"/>
                    <a:pt x="368770" y="245847"/>
                  </a:cubicBezTo>
                  <a:lnTo>
                    <a:pt x="122923" y="245847"/>
                  </a:lnTo>
                  <a:cubicBezTo>
                    <a:pt x="55035" y="245847"/>
                    <a:pt x="0" y="190812"/>
                    <a:pt x="0" y="122923"/>
                  </a:cubicBezTo>
                  <a:lnTo>
                    <a:pt x="0" y="122923"/>
                  </a:lnTo>
                  <a:cubicBezTo>
                    <a:pt x="0" y="55035"/>
                    <a:pt x="55035" y="0"/>
                    <a:pt x="122923" y="0"/>
                  </a:cubicBezTo>
                  <a:close/>
                </a:path>
              </a:pathLst>
            </a:custGeom>
            <a:solidFill>
              <a:srgbClr val="F4F4F4"/>
            </a:solidFill>
            <a:ln cap="rnd">
              <a:noFill/>
              <a:prstDash val="solid"/>
              <a:round/>
            </a:ln>
          </p:spPr>
        </p:sp>
        <p:sp>
          <p:nvSpPr>
            <p:cNvPr id="40" name="TextBox 40"/>
            <p:cNvSpPr txBox="1"/>
            <p:nvPr/>
          </p:nvSpPr>
          <p:spPr>
            <a:xfrm>
              <a:off x="0" y="-38100"/>
              <a:ext cx="49169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even more sub-ideas</a:t>
              </a:r>
            </a:p>
          </p:txBody>
        </p:sp>
      </p:grpSp>
      <p:grpSp>
        <p:nvGrpSpPr>
          <p:cNvPr id="41" name="Group 41"/>
          <p:cNvGrpSpPr/>
          <p:nvPr/>
        </p:nvGrpSpPr>
        <p:grpSpPr>
          <a:xfrm>
            <a:off x="7666502" y="8618116"/>
            <a:ext cx="2495550" cy="933450"/>
            <a:chOff x="0" y="0"/>
            <a:chExt cx="657264" cy="245847"/>
          </a:xfrm>
        </p:grpSpPr>
        <p:sp>
          <p:nvSpPr>
            <p:cNvPr id="42" name="Freeform 42"/>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43" name="TextBox 43"/>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more sub-ideas</a:t>
              </a:r>
            </a:p>
          </p:txBody>
        </p:sp>
      </p:grpSp>
      <p:sp>
        <p:nvSpPr>
          <p:cNvPr id="44" name="AutoShape 44"/>
          <p:cNvSpPr/>
          <p:nvPr/>
        </p:nvSpPr>
        <p:spPr>
          <a:xfrm>
            <a:off x="9060813" y="7914268"/>
            <a:ext cx="1917096" cy="19050"/>
          </a:xfrm>
          <a:prstGeom prst="line">
            <a:avLst/>
          </a:prstGeom>
          <a:ln w="19050" cap="flat">
            <a:solidFill>
              <a:srgbClr val="2A2E3A"/>
            </a:solidFill>
            <a:prstDash val="lgDash"/>
            <a:headEnd type="none" w="sm" len="sm"/>
            <a:tailEnd type="arrow" w="med" len="sm"/>
          </a:ln>
        </p:spPr>
      </p:sp>
      <p:grpSp>
        <p:nvGrpSpPr>
          <p:cNvPr id="45" name="Group 45"/>
          <p:cNvGrpSpPr/>
          <p:nvPr/>
        </p:nvGrpSpPr>
        <p:grpSpPr>
          <a:xfrm>
            <a:off x="11461641" y="8048621"/>
            <a:ext cx="2495550" cy="933450"/>
            <a:chOff x="0" y="0"/>
            <a:chExt cx="657264" cy="245847"/>
          </a:xfrm>
        </p:grpSpPr>
        <p:sp>
          <p:nvSpPr>
            <p:cNvPr id="46" name="Freeform 46"/>
            <p:cNvSpPr/>
            <p:nvPr/>
          </p:nvSpPr>
          <p:spPr>
            <a:xfrm>
              <a:off x="0" y="0"/>
              <a:ext cx="657264" cy="245847"/>
            </a:xfrm>
            <a:custGeom>
              <a:avLst/>
              <a:gdLst/>
              <a:ahLst/>
              <a:cxnLst/>
              <a:rect l="l" t="t" r="r" b="b"/>
              <a:pathLst>
                <a:path w="657264" h="245847">
                  <a:moveTo>
                    <a:pt x="93069" y="0"/>
                  </a:moveTo>
                  <a:lnTo>
                    <a:pt x="564196" y="0"/>
                  </a:lnTo>
                  <a:cubicBezTo>
                    <a:pt x="588879" y="0"/>
                    <a:pt x="612551" y="9805"/>
                    <a:pt x="630005" y="27259"/>
                  </a:cubicBezTo>
                  <a:cubicBezTo>
                    <a:pt x="647459" y="44713"/>
                    <a:pt x="657264" y="68385"/>
                    <a:pt x="657264" y="93069"/>
                  </a:cubicBezTo>
                  <a:lnTo>
                    <a:pt x="657264" y="152778"/>
                  </a:lnTo>
                  <a:cubicBezTo>
                    <a:pt x="657264" y="177462"/>
                    <a:pt x="647459" y="201134"/>
                    <a:pt x="630005" y="218588"/>
                  </a:cubicBezTo>
                  <a:cubicBezTo>
                    <a:pt x="612551" y="236041"/>
                    <a:pt x="588879" y="245847"/>
                    <a:pt x="564196" y="245847"/>
                  </a:cubicBezTo>
                  <a:lnTo>
                    <a:pt x="93069" y="245847"/>
                  </a:lnTo>
                  <a:cubicBezTo>
                    <a:pt x="68385" y="245847"/>
                    <a:pt x="44713" y="236041"/>
                    <a:pt x="27259" y="218588"/>
                  </a:cubicBezTo>
                  <a:cubicBezTo>
                    <a:pt x="9805" y="201134"/>
                    <a:pt x="0" y="177462"/>
                    <a:pt x="0" y="152778"/>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47" name="TextBox 47"/>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more sub-ideas</a:t>
              </a:r>
            </a:p>
          </p:txBody>
        </p:sp>
      </p:grpSp>
      <p:sp>
        <p:nvSpPr>
          <p:cNvPr id="48" name="AutoShape 48"/>
          <p:cNvSpPr/>
          <p:nvPr/>
        </p:nvSpPr>
        <p:spPr>
          <a:xfrm>
            <a:off x="10318583" y="7862883"/>
            <a:ext cx="1504692" cy="19050"/>
          </a:xfrm>
          <a:prstGeom prst="line">
            <a:avLst/>
          </a:prstGeom>
          <a:ln w="19050" cap="flat">
            <a:solidFill>
              <a:srgbClr val="2A2E3A"/>
            </a:solidFill>
            <a:prstDash val="lgDash"/>
            <a:headEnd type="none" w="sm" len="sm"/>
            <a:tailEnd type="arrow" w="med" len="sm"/>
          </a:ln>
        </p:spPr>
      </p:sp>
      <p:sp>
        <p:nvSpPr>
          <p:cNvPr id="49" name="AutoShape 49"/>
          <p:cNvSpPr/>
          <p:nvPr/>
        </p:nvSpPr>
        <p:spPr>
          <a:xfrm>
            <a:off x="13610008" y="7755999"/>
            <a:ext cx="1966599" cy="19050"/>
          </a:xfrm>
          <a:prstGeom prst="line">
            <a:avLst/>
          </a:prstGeom>
          <a:ln w="19050" cap="flat">
            <a:solidFill>
              <a:srgbClr val="2A2E3A"/>
            </a:solidFill>
            <a:prstDash val="lgDash"/>
            <a:headEnd type="none" w="sm" len="sm"/>
            <a:tailEnd type="arrow" w="med" len="sm"/>
          </a:ln>
        </p:spPr>
      </p:sp>
      <p:sp>
        <p:nvSpPr>
          <p:cNvPr id="50" name="AutoShape 50"/>
          <p:cNvSpPr/>
          <p:nvPr/>
        </p:nvSpPr>
        <p:spPr>
          <a:xfrm>
            <a:off x="13957174" y="8500577"/>
            <a:ext cx="1668216" cy="19050"/>
          </a:xfrm>
          <a:prstGeom prst="line">
            <a:avLst/>
          </a:prstGeom>
          <a:ln w="19050" cap="flat">
            <a:solidFill>
              <a:srgbClr val="2A2E3A"/>
            </a:solidFill>
            <a:prstDash val="lgDash"/>
            <a:headEnd type="none" w="sm" len="sm"/>
            <a:tailEnd type="arrow" w="med" len="sm"/>
          </a:ln>
        </p:spPr>
      </p:sp>
      <p:grpSp>
        <p:nvGrpSpPr>
          <p:cNvPr id="51" name="Group 51"/>
          <p:cNvGrpSpPr/>
          <p:nvPr/>
        </p:nvGrpSpPr>
        <p:grpSpPr>
          <a:xfrm>
            <a:off x="14691923" y="6082252"/>
            <a:ext cx="1866900" cy="933450"/>
            <a:chOff x="0" y="0"/>
            <a:chExt cx="491694" cy="245847"/>
          </a:xfrm>
        </p:grpSpPr>
        <p:sp>
          <p:nvSpPr>
            <p:cNvPr id="52" name="Freeform 52"/>
            <p:cNvSpPr/>
            <p:nvPr/>
          </p:nvSpPr>
          <p:spPr>
            <a:xfrm>
              <a:off x="0" y="0"/>
              <a:ext cx="491694" cy="245847"/>
            </a:xfrm>
            <a:custGeom>
              <a:avLst/>
              <a:gdLst/>
              <a:ahLst/>
              <a:cxnLst/>
              <a:rect l="l" t="t" r="r" b="b"/>
              <a:pathLst>
                <a:path w="491694" h="245847">
                  <a:moveTo>
                    <a:pt x="122923" y="0"/>
                  </a:moveTo>
                  <a:lnTo>
                    <a:pt x="368770" y="0"/>
                  </a:lnTo>
                  <a:cubicBezTo>
                    <a:pt x="436659" y="0"/>
                    <a:pt x="491694" y="55035"/>
                    <a:pt x="491694" y="122923"/>
                  </a:cubicBezTo>
                  <a:lnTo>
                    <a:pt x="491694" y="122923"/>
                  </a:lnTo>
                  <a:cubicBezTo>
                    <a:pt x="491694" y="190812"/>
                    <a:pt x="436659" y="245847"/>
                    <a:pt x="368770" y="245847"/>
                  </a:cubicBezTo>
                  <a:lnTo>
                    <a:pt x="122923" y="245847"/>
                  </a:lnTo>
                  <a:cubicBezTo>
                    <a:pt x="55035" y="245847"/>
                    <a:pt x="0" y="190812"/>
                    <a:pt x="0" y="122923"/>
                  </a:cubicBezTo>
                  <a:lnTo>
                    <a:pt x="0" y="122923"/>
                  </a:lnTo>
                  <a:cubicBezTo>
                    <a:pt x="0" y="55035"/>
                    <a:pt x="55035" y="0"/>
                    <a:pt x="122923" y="0"/>
                  </a:cubicBezTo>
                  <a:close/>
                </a:path>
              </a:pathLst>
            </a:custGeom>
            <a:solidFill>
              <a:srgbClr val="F4F4F4"/>
            </a:solidFill>
            <a:ln cap="rnd">
              <a:noFill/>
              <a:prstDash val="solid"/>
              <a:round/>
            </a:ln>
          </p:spPr>
        </p:sp>
        <p:sp>
          <p:nvSpPr>
            <p:cNvPr id="53" name="TextBox 53"/>
            <p:cNvSpPr txBox="1"/>
            <p:nvPr/>
          </p:nvSpPr>
          <p:spPr>
            <a:xfrm>
              <a:off x="0" y="-38100"/>
              <a:ext cx="49169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even more sub-ideas</a:t>
              </a:r>
            </a:p>
          </p:txBody>
        </p:sp>
      </p:grpSp>
      <p:grpSp>
        <p:nvGrpSpPr>
          <p:cNvPr id="54" name="Group 54"/>
          <p:cNvGrpSpPr/>
          <p:nvPr/>
        </p:nvGrpSpPr>
        <p:grpSpPr>
          <a:xfrm>
            <a:off x="15625373" y="8032263"/>
            <a:ext cx="1866900" cy="933450"/>
            <a:chOff x="0" y="0"/>
            <a:chExt cx="491694" cy="245847"/>
          </a:xfrm>
        </p:grpSpPr>
        <p:sp>
          <p:nvSpPr>
            <p:cNvPr id="55" name="Freeform 55"/>
            <p:cNvSpPr/>
            <p:nvPr/>
          </p:nvSpPr>
          <p:spPr>
            <a:xfrm>
              <a:off x="0" y="0"/>
              <a:ext cx="491694" cy="245847"/>
            </a:xfrm>
            <a:custGeom>
              <a:avLst/>
              <a:gdLst/>
              <a:ahLst/>
              <a:cxnLst/>
              <a:rect l="l" t="t" r="r" b="b"/>
              <a:pathLst>
                <a:path w="491694" h="245847">
                  <a:moveTo>
                    <a:pt x="122923" y="0"/>
                  </a:moveTo>
                  <a:lnTo>
                    <a:pt x="368770" y="0"/>
                  </a:lnTo>
                  <a:cubicBezTo>
                    <a:pt x="436659" y="0"/>
                    <a:pt x="491694" y="55035"/>
                    <a:pt x="491694" y="122923"/>
                  </a:cubicBezTo>
                  <a:lnTo>
                    <a:pt x="491694" y="122923"/>
                  </a:lnTo>
                  <a:cubicBezTo>
                    <a:pt x="491694" y="190812"/>
                    <a:pt x="436659" y="245847"/>
                    <a:pt x="368770" y="245847"/>
                  </a:cubicBezTo>
                  <a:lnTo>
                    <a:pt x="122923" y="245847"/>
                  </a:lnTo>
                  <a:cubicBezTo>
                    <a:pt x="55035" y="245847"/>
                    <a:pt x="0" y="190812"/>
                    <a:pt x="0" y="122923"/>
                  </a:cubicBezTo>
                  <a:lnTo>
                    <a:pt x="0" y="122923"/>
                  </a:lnTo>
                  <a:cubicBezTo>
                    <a:pt x="0" y="55035"/>
                    <a:pt x="55035" y="0"/>
                    <a:pt x="122923" y="0"/>
                  </a:cubicBezTo>
                  <a:close/>
                </a:path>
              </a:pathLst>
            </a:custGeom>
            <a:solidFill>
              <a:srgbClr val="F4F4F4"/>
            </a:solidFill>
            <a:ln cap="rnd">
              <a:noFill/>
              <a:prstDash val="solid"/>
              <a:round/>
            </a:ln>
          </p:spPr>
        </p:sp>
        <p:sp>
          <p:nvSpPr>
            <p:cNvPr id="56" name="TextBox 56"/>
            <p:cNvSpPr txBox="1"/>
            <p:nvPr/>
          </p:nvSpPr>
          <p:spPr>
            <a:xfrm>
              <a:off x="0" y="-38100"/>
              <a:ext cx="491694" cy="283947"/>
            </a:xfrm>
            <a:prstGeom prst="rect">
              <a:avLst/>
            </a:prstGeom>
          </p:spPr>
          <p:txBody>
            <a:bodyPr lIns="254000" tIns="254000" rIns="254000" bIns="254000" rtlCol="0" anchor="ctr"/>
            <a:lstStyle/>
            <a:p>
              <a:pPr algn="ctr">
                <a:lnSpc>
                  <a:spcPts val="2100"/>
                </a:lnSpc>
              </a:pPr>
              <a:r>
                <a:rPr lang="en-US" sz="1500">
                  <a:solidFill>
                    <a:srgbClr val="2A2E3A"/>
                  </a:solidFill>
                  <a:latin typeface="Helios"/>
                  <a:ea typeface="Helios"/>
                  <a:cs typeface="Helios"/>
                  <a:sym typeface="Helios"/>
                </a:rPr>
                <a:t>Add even more sub-ideas</a:t>
              </a:r>
            </a:p>
          </p:txBody>
        </p:sp>
      </p:grpSp>
      <p:sp>
        <p:nvSpPr>
          <p:cNvPr id="61" name="TextBox 60">
            <a:extLst>
              <a:ext uri="{FF2B5EF4-FFF2-40B4-BE49-F238E27FC236}">
                <a16:creationId xmlns:a16="http://schemas.microsoft.com/office/drawing/2014/main" id="{DCAC2630-87A8-880F-6B33-4CE31205D4C7}"/>
              </a:ext>
            </a:extLst>
          </p:cNvPr>
          <p:cNvSpPr txBox="1"/>
          <p:nvPr/>
        </p:nvSpPr>
        <p:spPr>
          <a:xfrm>
            <a:off x="-30679" y="150571"/>
            <a:ext cx="7378554" cy="7602081"/>
          </a:xfrm>
          <a:prstGeom prst="rect">
            <a:avLst/>
          </a:prstGeom>
          <a:noFill/>
        </p:spPr>
        <p:txBody>
          <a:bodyPr wrap="square" rtlCol="0">
            <a:spAutoFit/>
          </a:bodyPr>
          <a:lstStyle/>
          <a:p>
            <a:pPr marL="571500" indent="-571500">
              <a:buFont typeface="Arial" panose="020B0604020202020204" pitchFamily="34" charset="0"/>
              <a:buChar char="•"/>
            </a:pPr>
            <a:r>
              <a:rPr lang="en-IN" sz="3200" dirty="0">
                <a:latin typeface="Klein"/>
              </a:rPr>
              <a:t>We had to choose from over 26 Features of the data, on which to apply our model. For very large volumes of data involving multiple features (&gt; 100), we need high </a:t>
            </a:r>
            <a:r>
              <a:rPr lang="en-IN" sz="3200" b="1" dirty="0">
                <a:latin typeface="Klein"/>
              </a:rPr>
              <a:t>Computational Power </a:t>
            </a:r>
            <a:r>
              <a:rPr lang="en-IN" sz="3200" dirty="0">
                <a:latin typeface="Klein"/>
              </a:rPr>
              <a:t>for better accuracy.</a:t>
            </a:r>
          </a:p>
          <a:p>
            <a:pPr marL="571500" indent="-571500">
              <a:buFont typeface="Arial" panose="020B0604020202020204" pitchFamily="34" charset="0"/>
              <a:buChar char="•"/>
            </a:pPr>
            <a:endParaRPr lang="en-IN" sz="3200" dirty="0">
              <a:latin typeface="Klein"/>
            </a:endParaRPr>
          </a:p>
          <a:p>
            <a:pPr marL="571500" indent="-571500">
              <a:buFont typeface="Arial" panose="020B0604020202020204" pitchFamily="34" charset="0"/>
              <a:buChar char="•"/>
            </a:pPr>
            <a:r>
              <a:rPr lang="en-IN" sz="3200" dirty="0">
                <a:latin typeface="Klein"/>
              </a:rPr>
              <a:t>Feature Selection becomes an important step for choosing only the input features that are highly correlated to the target feature. ANOVA technique for feature selection of numerical columns performed the best giving an impressive accuracy of </a:t>
            </a:r>
            <a:r>
              <a:rPr lang="en-IN" sz="3200" b="1" dirty="0">
                <a:latin typeface="Klein"/>
              </a:rPr>
              <a:t>92.4%</a:t>
            </a:r>
          </a:p>
          <a:p>
            <a:pPr marL="571500" indent="-571500">
              <a:buFont typeface="Arial" panose="020B0604020202020204" pitchFamily="34" charset="0"/>
              <a:buChar char="•"/>
            </a:pPr>
            <a:endParaRPr lang="en-IN" sz="4000" dirty="0">
              <a:latin typeface="Klein"/>
            </a:endParaRPr>
          </a:p>
        </p:txBody>
      </p:sp>
      <p:pic>
        <p:nvPicPr>
          <p:cNvPr id="1026" name="Picture 2">
            <a:extLst>
              <a:ext uri="{FF2B5EF4-FFF2-40B4-BE49-F238E27FC236}">
                <a16:creationId xmlns:a16="http://schemas.microsoft.com/office/drawing/2014/main" id="{A2B466F9-3398-8CC8-4220-ED3ABFF46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892" y="0"/>
            <a:ext cx="11316708" cy="10214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145"/>
            <a:ext cx="18288000" cy="4157535"/>
            <a:chOff x="0" y="0"/>
            <a:chExt cx="4816593" cy="1094989"/>
          </a:xfrm>
        </p:grpSpPr>
        <p:sp>
          <p:nvSpPr>
            <p:cNvPr id="3" name="Freeform 3"/>
            <p:cNvSpPr/>
            <p:nvPr/>
          </p:nvSpPr>
          <p:spPr>
            <a:xfrm>
              <a:off x="0" y="0"/>
              <a:ext cx="4816592" cy="1094988"/>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sp>
        <p:sp>
          <p:nvSpPr>
            <p:cNvPr id="4" name="TextBox 4"/>
            <p:cNvSpPr txBox="1"/>
            <p:nvPr/>
          </p:nvSpPr>
          <p:spPr>
            <a:xfrm>
              <a:off x="0" y="-38100"/>
              <a:ext cx="4816593" cy="113308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148268" y="971550"/>
            <a:ext cx="14234732" cy="2769096"/>
            <a:chOff x="0" y="-76200"/>
            <a:chExt cx="18979642" cy="3692128"/>
          </a:xfrm>
        </p:grpSpPr>
        <p:sp>
          <p:nvSpPr>
            <p:cNvPr id="6" name="TextBox 6"/>
            <p:cNvSpPr txBox="1"/>
            <p:nvPr/>
          </p:nvSpPr>
          <p:spPr>
            <a:xfrm>
              <a:off x="0" y="-76200"/>
              <a:ext cx="18655286" cy="1525974"/>
            </a:xfrm>
            <a:prstGeom prst="rect">
              <a:avLst/>
            </a:prstGeom>
          </p:spPr>
          <p:txBody>
            <a:bodyPr lIns="0" tIns="0" rIns="0" bIns="0" rtlCol="0" anchor="t">
              <a:spAutoFit/>
            </a:bodyPr>
            <a:lstStyle/>
            <a:p>
              <a:pPr algn="ctr">
                <a:lnSpc>
                  <a:spcPts val="9099"/>
                </a:lnSpc>
              </a:pPr>
              <a:r>
                <a:rPr lang="en-US" sz="6999" dirty="0">
                  <a:solidFill>
                    <a:srgbClr val="2A2E3A"/>
                  </a:solidFill>
                  <a:latin typeface="Klein Bold"/>
                  <a:ea typeface="Klein Bold"/>
                  <a:cs typeface="Klein Bold"/>
                  <a:sym typeface="Klein Bold"/>
                </a:rPr>
                <a:t>Model Training &amp; Evaluation</a:t>
              </a:r>
              <a:endParaRPr lang="en-US" sz="6999" dirty="0">
                <a:solidFill>
                  <a:srgbClr val="718BAB"/>
                </a:solidFill>
                <a:latin typeface="Klein Bold"/>
                <a:ea typeface="Klein Bold"/>
                <a:cs typeface="Klein Bold"/>
                <a:sym typeface="Klein Bold"/>
              </a:endParaRPr>
            </a:p>
          </p:txBody>
        </p:sp>
        <p:sp>
          <p:nvSpPr>
            <p:cNvPr id="7" name="TextBox 7"/>
            <p:cNvSpPr txBox="1"/>
            <p:nvPr/>
          </p:nvSpPr>
          <p:spPr>
            <a:xfrm>
              <a:off x="0" y="1825524"/>
              <a:ext cx="18979642" cy="1790404"/>
            </a:xfrm>
            <a:prstGeom prst="rect">
              <a:avLst/>
            </a:prstGeom>
          </p:spPr>
          <p:txBody>
            <a:bodyPr wrap="square" lIns="0" tIns="0" rIns="0" bIns="0" rtlCol="0" anchor="t">
              <a:spAutoFit/>
            </a:bodyPr>
            <a:lstStyle/>
            <a:p>
              <a:pPr marL="0" lvl="0" indent="0" algn="ctr">
                <a:lnSpc>
                  <a:spcPts val="3639"/>
                </a:lnSpc>
                <a:spcBef>
                  <a:spcPct val="0"/>
                </a:spcBef>
              </a:pPr>
              <a:r>
                <a:rPr lang="en-US" sz="2599" u="none" dirty="0">
                  <a:solidFill>
                    <a:srgbClr val="2A2E3A"/>
                  </a:solidFill>
                  <a:latin typeface="Helios"/>
                  <a:ea typeface="Helios"/>
                  <a:cs typeface="Helios"/>
                  <a:sym typeface="Helios"/>
                </a:rPr>
                <a:t>After comparing various machine learning classification models, Support Vector Classifier(SVC), Random Forest Classifier, Categorical Cross Entropy &amp; </a:t>
              </a:r>
              <a:r>
                <a:rPr lang="en-US" sz="2599" u="none" dirty="0" err="1">
                  <a:solidFill>
                    <a:srgbClr val="2A2E3A"/>
                  </a:solidFill>
                  <a:latin typeface="Helios"/>
                  <a:ea typeface="Helios"/>
                  <a:cs typeface="Helios"/>
                  <a:sym typeface="Helios"/>
                </a:rPr>
                <a:t>XGBoost</a:t>
              </a:r>
              <a:r>
                <a:rPr lang="en-US" sz="2599" u="none" dirty="0">
                  <a:solidFill>
                    <a:srgbClr val="2A2E3A"/>
                  </a:solidFill>
                  <a:latin typeface="Helios"/>
                  <a:ea typeface="Helios"/>
                  <a:cs typeface="Helios"/>
                  <a:sym typeface="Helios"/>
                </a:rPr>
                <a:t>, </a:t>
              </a:r>
              <a:r>
                <a:rPr lang="en-US" sz="2599" b="1" u="none" dirty="0">
                  <a:solidFill>
                    <a:srgbClr val="2A2E3A"/>
                  </a:solidFill>
                  <a:latin typeface="Helios"/>
                  <a:ea typeface="Helios"/>
                  <a:cs typeface="Helios"/>
                  <a:sym typeface="Helios"/>
                </a:rPr>
                <a:t>Logistic Regression</a:t>
              </a:r>
              <a:r>
                <a:rPr lang="en-US" sz="2599" u="none" dirty="0">
                  <a:solidFill>
                    <a:srgbClr val="2A2E3A"/>
                  </a:solidFill>
                  <a:latin typeface="Helios"/>
                  <a:ea typeface="Helios"/>
                  <a:cs typeface="Helios"/>
                  <a:sym typeface="Helios"/>
                </a:rPr>
                <a:t> Model gave the best result with attaining an accuracy of </a:t>
              </a:r>
              <a:r>
                <a:rPr lang="en-US" sz="2599" b="1" u="none" dirty="0">
                  <a:solidFill>
                    <a:srgbClr val="2A2E3A"/>
                  </a:solidFill>
                  <a:latin typeface="Helios"/>
                  <a:ea typeface="Helios"/>
                  <a:cs typeface="Helios"/>
                  <a:sym typeface="Helios"/>
                </a:rPr>
                <a:t>86.6%</a:t>
              </a:r>
              <a:r>
                <a:rPr lang="en-US" sz="2599" u="none" dirty="0">
                  <a:solidFill>
                    <a:srgbClr val="2A2E3A"/>
                  </a:solidFill>
                  <a:latin typeface="Helios"/>
                  <a:ea typeface="Helios"/>
                  <a:cs typeface="Helios"/>
                  <a:sym typeface="Helios"/>
                </a:rPr>
                <a:t> which is an outstanding score for </a:t>
              </a:r>
            </a:p>
          </p:txBody>
        </p:sp>
      </p:grpSp>
      <p:graphicFrame>
        <p:nvGraphicFramePr>
          <p:cNvPr id="8" name="Table 8"/>
          <p:cNvGraphicFramePr>
            <a:graphicFrameLocks noGrp="1"/>
          </p:cNvGraphicFramePr>
          <p:nvPr/>
        </p:nvGraphicFramePr>
        <p:xfrm>
          <a:off x="1028700" y="5187437"/>
          <a:ext cx="16230600" cy="4070864"/>
        </p:xfrm>
        <a:graphic>
          <a:graphicData uri="http://schemas.openxmlformats.org/drawingml/2006/table">
            <a:tbl>
              <a:tblPr/>
              <a:tblGrid>
                <a:gridCol w="1888673">
                  <a:extLst>
                    <a:ext uri="{9D8B030D-6E8A-4147-A177-3AD203B41FA5}">
                      <a16:colId xmlns:a16="http://schemas.microsoft.com/office/drawing/2014/main" val="20000"/>
                    </a:ext>
                  </a:extLst>
                </a:gridCol>
                <a:gridCol w="6173204">
                  <a:extLst>
                    <a:ext uri="{9D8B030D-6E8A-4147-A177-3AD203B41FA5}">
                      <a16:colId xmlns:a16="http://schemas.microsoft.com/office/drawing/2014/main" val="20001"/>
                    </a:ext>
                  </a:extLst>
                </a:gridCol>
                <a:gridCol w="1888673">
                  <a:extLst>
                    <a:ext uri="{9D8B030D-6E8A-4147-A177-3AD203B41FA5}">
                      <a16:colId xmlns:a16="http://schemas.microsoft.com/office/drawing/2014/main" val="20002"/>
                    </a:ext>
                  </a:extLst>
                </a:gridCol>
                <a:gridCol w="6280050">
                  <a:extLst>
                    <a:ext uri="{9D8B030D-6E8A-4147-A177-3AD203B41FA5}">
                      <a16:colId xmlns:a16="http://schemas.microsoft.com/office/drawing/2014/main" val="20003"/>
                    </a:ext>
                  </a:extLst>
                </a:gridCol>
              </a:tblGrid>
              <a:tr h="1017716">
                <a:tc>
                  <a:txBody>
                    <a:bodyPr/>
                    <a:lstStyle/>
                    <a:p>
                      <a:pPr algn="ctr">
                        <a:lnSpc>
                          <a:spcPts val="3359"/>
                        </a:lnSpc>
                        <a:defRPr/>
                      </a:pPr>
                      <a:r>
                        <a:rPr lang="en-US" sz="2399">
                          <a:solidFill>
                            <a:srgbClr val="2A2E3A"/>
                          </a:solidFill>
                          <a:latin typeface="Helios Bold"/>
                          <a:ea typeface="Helios Bold"/>
                          <a:cs typeface="Helios Bold"/>
                          <a:sym typeface="Helios Bold"/>
                        </a:rPr>
                        <a:t>B</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l">
                        <a:lnSpc>
                          <a:spcPts val="3359"/>
                        </a:lnSpc>
                        <a:defRPr/>
                      </a:pPr>
                      <a:r>
                        <a:rPr lang="en-US" sz="2399">
                          <a:solidFill>
                            <a:srgbClr val="2A2E3A"/>
                          </a:solidFill>
                          <a:latin typeface="Helios"/>
                          <a:ea typeface="Helios"/>
                          <a:cs typeface="Helios"/>
                          <a:sym typeface="Helios"/>
                        </a:rPr>
                        <a:t>for blur</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359"/>
                        </a:lnSpc>
                        <a:defRPr/>
                      </a:pPr>
                      <a:r>
                        <a:rPr lang="en-US" sz="2399">
                          <a:solidFill>
                            <a:srgbClr val="2A2E3A"/>
                          </a:solidFill>
                          <a:latin typeface="Helios Bold"/>
                          <a:ea typeface="Helios Bold"/>
                          <a:cs typeface="Helios Bold"/>
                          <a:sym typeface="Helios Bold"/>
                        </a:rPr>
                        <a:t>C</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359"/>
                        </a:lnSpc>
                        <a:defRPr/>
                      </a:pPr>
                      <a:r>
                        <a:rPr lang="en-US" sz="2399" dirty="0">
                          <a:solidFill>
                            <a:srgbClr val="2A2E3A"/>
                          </a:solidFill>
                          <a:latin typeface="Helios"/>
                          <a:ea typeface="Helios"/>
                          <a:cs typeface="Helios"/>
                          <a:sym typeface="Helios"/>
                        </a:rPr>
                        <a:t>C for confetti</a:t>
                      </a:r>
                      <a:endParaRPr lang="en-US" sz="1100" dirty="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1017716">
                <a:tc>
                  <a:txBody>
                    <a:bodyPr/>
                    <a:lstStyle/>
                    <a:p>
                      <a:pPr algn="ctr">
                        <a:lnSpc>
                          <a:spcPts val="3359"/>
                        </a:lnSpc>
                        <a:defRPr/>
                      </a:pPr>
                      <a:r>
                        <a:rPr lang="en-US" sz="2399">
                          <a:solidFill>
                            <a:srgbClr val="2A2E3A"/>
                          </a:solidFill>
                          <a:latin typeface="Helios Bold"/>
                          <a:ea typeface="Helios Bold"/>
                          <a:cs typeface="Helios Bold"/>
                          <a:sym typeface="Helios Bold"/>
                        </a:rPr>
                        <a:t>D</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l">
                        <a:lnSpc>
                          <a:spcPts val="3359"/>
                        </a:lnSpc>
                        <a:defRPr/>
                      </a:pPr>
                      <a:r>
                        <a:rPr lang="en-US" sz="2399">
                          <a:solidFill>
                            <a:srgbClr val="2A2E3A"/>
                          </a:solidFill>
                          <a:latin typeface="Helios"/>
                          <a:ea typeface="Helios"/>
                          <a:cs typeface="Helios"/>
                          <a:sym typeface="Helios"/>
                        </a:rPr>
                        <a:t>for a drumroll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359"/>
                        </a:lnSpc>
                        <a:defRPr/>
                      </a:pPr>
                      <a:r>
                        <a:rPr lang="en-US" sz="2399">
                          <a:solidFill>
                            <a:srgbClr val="2A2E3A"/>
                          </a:solidFill>
                          <a:latin typeface="Helios Bold"/>
                          <a:ea typeface="Helios Bold"/>
                          <a:cs typeface="Helios Bold"/>
                          <a:sym typeface="Helios Bold"/>
                        </a:rPr>
                        <a:t>M</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359"/>
                        </a:lnSpc>
                        <a:defRPr/>
                      </a:pPr>
                      <a:r>
                        <a:rPr lang="en-US" sz="2399">
                          <a:solidFill>
                            <a:srgbClr val="2A2E3A"/>
                          </a:solidFill>
                          <a:latin typeface="Helios"/>
                          <a:ea typeface="Helios"/>
                          <a:cs typeface="Helios"/>
                          <a:sym typeface="Helios"/>
                        </a:rPr>
                        <a:t>M for mic drop</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017716">
                <a:tc>
                  <a:txBody>
                    <a:bodyPr/>
                    <a:lstStyle/>
                    <a:p>
                      <a:pPr algn="ctr">
                        <a:lnSpc>
                          <a:spcPts val="3359"/>
                        </a:lnSpc>
                        <a:defRPr/>
                      </a:pPr>
                      <a:r>
                        <a:rPr lang="en-US" sz="2399">
                          <a:solidFill>
                            <a:srgbClr val="2A2E3A"/>
                          </a:solidFill>
                          <a:latin typeface="Helios Bold"/>
                          <a:ea typeface="Helios Bold"/>
                          <a:cs typeface="Helios Bold"/>
                          <a:sym typeface="Helios Bold"/>
                        </a:rPr>
                        <a:t>O</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l">
                        <a:lnSpc>
                          <a:spcPts val="3359"/>
                        </a:lnSpc>
                        <a:defRPr/>
                      </a:pPr>
                      <a:r>
                        <a:rPr lang="en-US" sz="2399">
                          <a:solidFill>
                            <a:srgbClr val="2A2E3A"/>
                          </a:solidFill>
                          <a:latin typeface="Helios"/>
                          <a:ea typeface="Helios"/>
                          <a:cs typeface="Helios"/>
                          <a:sym typeface="Helios"/>
                        </a:rPr>
                        <a:t>for bubbles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359"/>
                        </a:lnSpc>
                        <a:defRPr/>
                      </a:pPr>
                      <a:r>
                        <a:rPr lang="en-US" sz="2399">
                          <a:solidFill>
                            <a:srgbClr val="2A2E3A"/>
                          </a:solidFill>
                          <a:latin typeface="Helios Bold"/>
                          <a:ea typeface="Helios Bold"/>
                          <a:cs typeface="Helios Bold"/>
                          <a:sym typeface="Helios Bold"/>
                        </a:rPr>
                        <a:t>Q</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359"/>
                        </a:lnSpc>
                        <a:defRPr/>
                      </a:pPr>
                      <a:r>
                        <a:rPr lang="en-US" sz="2399" dirty="0">
                          <a:solidFill>
                            <a:srgbClr val="2A2E3A"/>
                          </a:solidFill>
                          <a:latin typeface="Helios"/>
                          <a:ea typeface="Helios"/>
                          <a:cs typeface="Helios"/>
                          <a:sym typeface="Helios"/>
                        </a:rPr>
                        <a:t>Q for quiet</a:t>
                      </a:r>
                      <a:endParaRPr lang="en-US" sz="1100" dirty="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017716">
                <a:tc>
                  <a:txBody>
                    <a:bodyPr/>
                    <a:lstStyle/>
                    <a:p>
                      <a:pPr algn="ctr">
                        <a:lnSpc>
                          <a:spcPts val="3359"/>
                        </a:lnSpc>
                        <a:defRPr/>
                      </a:pPr>
                      <a:r>
                        <a:rPr lang="en-US" sz="2399">
                          <a:solidFill>
                            <a:srgbClr val="2A2E3A"/>
                          </a:solidFill>
                          <a:latin typeface="Helios Bold"/>
                          <a:ea typeface="Helios Bold"/>
                          <a:cs typeface="Helios Bold"/>
                          <a:sym typeface="Helios Bold"/>
                        </a:rPr>
                        <a:t>U</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l">
                        <a:lnSpc>
                          <a:spcPts val="3359"/>
                        </a:lnSpc>
                        <a:defRPr/>
                      </a:pPr>
                      <a:r>
                        <a:rPr lang="en-US" sz="2399">
                          <a:solidFill>
                            <a:srgbClr val="2A2E3A"/>
                          </a:solidFill>
                          <a:latin typeface="Helios"/>
                          <a:ea typeface="Helios"/>
                          <a:cs typeface="Helios"/>
                          <a:sym typeface="Helios"/>
                        </a:rPr>
                        <a:t>for unveil</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359"/>
                        </a:lnSpc>
                        <a:defRPr/>
                      </a:pPr>
                      <a:r>
                        <a:rPr lang="en-US" sz="2399">
                          <a:solidFill>
                            <a:srgbClr val="2A2E3A"/>
                          </a:solidFill>
                          <a:latin typeface="Helios Bold"/>
                          <a:ea typeface="Helios Bold"/>
                          <a:cs typeface="Helios Bold"/>
                          <a:sym typeface="Helios Bold"/>
                        </a:rPr>
                        <a:t>#</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359"/>
                        </a:lnSpc>
                        <a:defRPr/>
                      </a:pPr>
                      <a:r>
                        <a:rPr lang="en-US" sz="2399" dirty="0">
                          <a:solidFill>
                            <a:srgbClr val="2A2E3A"/>
                          </a:solidFill>
                          <a:latin typeface="Helios"/>
                          <a:ea typeface="Helios"/>
                          <a:cs typeface="Helios"/>
                          <a:sym typeface="Helios"/>
                        </a:rPr>
                        <a:t>Any number from 0-9 for a timer</a:t>
                      </a:r>
                      <a:endParaRPr lang="en-US" sz="1100" dirty="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8952D18D-4CC8-7C05-E0C8-77FF6FDBD04E}"/>
              </a:ext>
            </a:extLst>
          </p:cNvPr>
          <p:cNvPicPr>
            <a:picLocks noChangeAspect="1"/>
          </p:cNvPicPr>
          <p:nvPr/>
        </p:nvPicPr>
        <p:blipFill>
          <a:blip r:embed="rId2"/>
          <a:stretch>
            <a:fillRect/>
          </a:stretch>
        </p:blipFill>
        <p:spPr>
          <a:xfrm>
            <a:off x="-24581" y="4151386"/>
            <a:ext cx="10235381" cy="6135614"/>
          </a:xfrm>
          <a:prstGeom prst="rect">
            <a:avLst/>
          </a:prstGeom>
        </p:spPr>
      </p:pic>
      <p:pic>
        <p:nvPicPr>
          <p:cNvPr id="12" name="Picture 11">
            <a:extLst>
              <a:ext uri="{FF2B5EF4-FFF2-40B4-BE49-F238E27FC236}">
                <a16:creationId xmlns:a16="http://schemas.microsoft.com/office/drawing/2014/main" id="{743E7C09-5444-55D2-4D33-2AD468335E3C}"/>
              </a:ext>
            </a:extLst>
          </p:cNvPr>
          <p:cNvPicPr>
            <a:picLocks noChangeAspect="1"/>
          </p:cNvPicPr>
          <p:nvPr/>
        </p:nvPicPr>
        <p:blipFill>
          <a:blip r:embed="rId3"/>
          <a:stretch>
            <a:fillRect/>
          </a:stretch>
        </p:blipFill>
        <p:spPr>
          <a:xfrm>
            <a:off x="10208342" y="4159966"/>
            <a:ext cx="8098795" cy="6127034"/>
          </a:xfrm>
          <a:prstGeom prst="rect">
            <a:avLst/>
          </a:prstGeom>
        </p:spPr>
      </p:pic>
      <p:sp>
        <p:nvSpPr>
          <p:cNvPr id="13" name="Flowchart: Connector 12">
            <a:extLst>
              <a:ext uri="{FF2B5EF4-FFF2-40B4-BE49-F238E27FC236}">
                <a16:creationId xmlns:a16="http://schemas.microsoft.com/office/drawing/2014/main" id="{49424387-F270-87E7-F6E1-D1641DD8DF82}"/>
              </a:ext>
            </a:extLst>
          </p:cNvPr>
          <p:cNvSpPr/>
          <p:nvPr/>
        </p:nvSpPr>
        <p:spPr>
          <a:xfrm>
            <a:off x="10972800" y="9486900"/>
            <a:ext cx="1371600" cy="914400"/>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154</TotalTime>
  <Words>846</Words>
  <Application>Microsoft Office PowerPoint</Application>
  <PresentationFormat>Custom</PresentationFormat>
  <Paragraphs>88</Paragraphs>
  <Slides>11</Slides>
  <Notes>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Telegraf</vt:lpstr>
      <vt:lpstr>Helios Bold</vt:lpstr>
      <vt:lpstr>Klein Bold</vt:lpstr>
      <vt:lpstr>Wingdings 3</vt:lpstr>
      <vt:lpstr>Arial</vt:lpstr>
      <vt:lpstr>Calibri</vt:lpstr>
      <vt:lpstr>Klein</vt:lpstr>
      <vt:lpstr>Helios</vt:lpstr>
      <vt:lpstr>Century Gothic</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Condition-Based Monitoring</dc:title>
  <dc:creator>AYUSH SINGH</dc:creator>
  <cp:lastModifiedBy>AYUSH SINGH</cp:lastModifiedBy>
  <cp:revision>3</cp:revision>
  <dcterms:created xsi:type="dcterms:W3CDTF">2006-08-16T00:00:00Z</dcterms:created>
  <dcterms:modified xsi:type="dcterms:W3CDTF">2024-07-31T05:13:31Z</dcterms:modified>
  <dc:identifier>DAGMeeh9QpI</dc:identifier>
</cp:coreProperties>
</file>